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78" r:id="rId3"/>
    <p:sldId id="279" r:id="rId4"/>
    <p:sldId id="280" r:id="rId5"/>
    <p:sldId id="281" r:id="rId6"/>
    <p:sldId id="282" r:id="rId7"/>
    <p:sldId id="286" r:id="rId8"/>
    <p:sldId id="283" r:id="rId9"/>
    <p:sldId id="284" r:id="rId10"/>
    <p:sldId id="288" r:id="rId11"/>
    <p:sldId id="289" r:id="rId12"/>
    <p:sldId id="285" r:id="rId13"/>
    <p:sldId id="259" r:id="rId14"/>
    <p:sldId id="264" r:id="rId15"/>
    <p:sldId id="265" r:id="rId16"/>
    <p:sldId id="290" r:id="rId17"/>
    <p:sldId id="291" r:id="rId18"/>
    <p:sldId id="292" r:id="rId19"/>
    <p:sldId id="293" r:id="rId20"/>
    <p:sldId id="294" r:id="rId21"/>
    <p:sldId id="295" r:id="rId22"/>
    <p:sldId id="296" r:id="rId23"/>
    <p:sldId id="298" r:id="rId24"/>
    <p:sldId id="270" r:id="rId25"/>
    <p:sldId id="274" r:id="rId26"/>
    <p:sldId id="299" r:id="rId27"/>
    <p:sldId id="297"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entury Gothic"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entury Gothic"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entury Gothic"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entury Gothic"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entury Gothic" pitchFamily="34" charset="0"/>
        <a:ea typeface="MS PGothic" pitchFamily="34" charset="-128"/>
        <a:cs typeface="+mn-cs"/>
      </a:defRPr>
    </a:lvl5pPr>
    <a:lvl6pPr marL="2286000" algn="l" defTabSz="914400" rtl="0" eaLnBrk="1" latinLnBrk="0" hangingPunct="1">
      <a:defRPr kern="1200">
        <a:solidFill>
          <a:schemeClr val="tx1"/>
        </a:solidFill>
        <a:latin typeface="Century Gothic" pitchFamily="34" charset="0"/>
        <a:ea typeface="MS PGothic" pitchFamily="34" charset="-128"/>
        <a:cs typeface="+mn-cs"/>
      </a:defRPr>
    </a:lvl6pPr>
    <a:lvl7pPr marL="2743200" algn="l" defTabSz="914400" rtl="0" eaLnBrk="1" latinLnBrk="0" hangingPunct="1">
      <a:defRPr kern="1200">
        <a:solidFill>
          <a:schemeClr val="tx1"/>
        </a:solidFill>
        <a:latin typeface="Century Gothic" pitchFamily="34" charset="0"/>
        <a:ea typeface="MS PGothic" pitchFamily="34" charset="-128"/>
        <a:cs typeface="+mn-cs"/>
      </a:defRPr>
    </a:lvl7pPr>
    <a:lvl8pPr marL="3200400" algn="l" defTabSz="914400" rtl="0" eaLnBrk="1" latinLnBrk="0" hangingPunct="1">
      <a:defRPr kern="1200">
        <a:solidFill>
          <a:schemeClr val="tx1"/>
        </a:solidFill>
        <a:latin typeface="Century Gothic" pitchFamily="34" charset="0"/>
        <a:ea typeface="MS PGothic" pitchFamily="34" charset="-128"/>
        <a:cs typeface="+mn-cs"/>
      </a:defRPr>
    </a:lvl8pPr>
    <a:lvl9pPr marL="3657600" algn="l" defTabSz="914400" rtl="0" eaLnBrk="1" latinLnBrk="0" hangingPunct="1">
      <a:defRPr kern="1200">
        <a:solidFill>
          <a:schemeClr val="tx1"/>
        </a:solidFill>
        <a:latin typeface="Century Gothic"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76" autoAdjust="0"/>
  </p:normalViewPr>
  <p:slideViewPr>
    <p:cSldViewPr snapToGrid="0" snapToObjects="1">
      <p:cViewPr>
        <p:scale>
          <a:sx n="50" d="100"/>
          <a:sy n="50" d="100"/>
        </p:scale>
        <p:origin x="-57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0C2A8DCE-B400-47C8-A021-47A1A1B5A607}" type="datetimeFigureOut">
              <a:rPr lang="en-US"/>
              <a:pPr>
                <a:defRPr/>
              </a:pPr>
              <a:t>8/1/2013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6C8103CC-60B0-4E90-B83F-1EE7D3C85089}" type="slidenum">
              <a:rPr lang="en-US"/>
              <a:pPr>
                <a:defRPr/>
              </a:pPr>
              <a:t>‹#›</a:t>
            </a:fld>
            <a:endParaRPr lang="en-US"/>
          </a:p>
        </p:txBody>
      </p:sp>
    </p:spTree>
    <p:extLst>
      <p:ext uri="{BB962C8B-B14F-4D97-AF65-F5344CB8AC3E}">
        <p14:creationId xmlns:p14="http://schemas.microsoft.com/office/powerpoint/2010/main" val="169591091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I’d like to start by showing where we were at the start of the project.</a:t>
            </a:r>
          </a:p>
          <a:p>
            <a:endParaRPr lang="en-GB" dirty="0" smtClean="0"/>
          </a:p>
          <a:p>
            <a:r>
              <a:rPr lang="en-GB" dirty="0" smtClean="0"/>
              <a:t>Here was our homepage. The site was generally pretty good;</a:t>
            </a:r>
            <a:r>
              <a:rPr lang="en-GB" baseline="0" dirty="0" smtClean="0"/>
              <a:t> 3 stars in SOCITM better connected</a:t>
            </a:r>
          </a:p>
          <a:p>
            <a:endParaRPr lang="en-GB" baseline="0" dirty="0" smtClean="0"/>
          </a:p>
          <a:p>
            <a:r>
              <a:rPr lang="en-GB" baseline="0" dirty="0" smtClean="0"/>
              <a:t>We’d been adding more and more online services to the sites (pay, apply, report </a:t>
            </a:r>
            <a:r>
              <a:rPr lang="en-GB" baseline="0" dirty="0" err="1" smtClean="0"/>
              <a:t>etc</a:t>
            </a:r>
            <a:r>
              <a:rPr lang="en-GB" baseline="0" dirty="0" smtClean="0"/>
              <a:t>), but the site still felt like it was stuck in the days when a website was there to push </a:t>
            </a:r>
            <a:r>
              <a:rPr lang="en-GB" baseline="0" dirty="0" err="1" smtClean="0"/>
              <a:t>informaion</a:t>
            </a:r>
            <a:r>
              <a:rPr lang="en-GB" baseline="0" dirty="0" smtClean="0"/>
              <a:t> rather than as a serious customer services channel</a:t>
            </a:r>
            <a:endParaRPr lang="en-GB" dirty="0"/>
          </a:p>
        </p:txBody>
      </p:sp>
      <p:sp>
        <p:nvSpPr>
          <p:cNvPr id="4" name="Slide Number Placeholder 3"/>
          <p:cNvSpPr>
            <a:spLocks noGrp="1"/>
          </p:cNvSpPr>
          <p:nvPr>
            <p:ph type="sldNum" sz="quarter" idx="10"/>
          </p:nvPr>
        </p:nvSpPr>
        <p:spPr/>
        <p:txBody>
          <a:bodyPr/>
          <a:lstStyle/>
          <a:p>
            <a:pPr>
              <a:defRPr/>
            </a:pPr>
            <a:fld id="{6C8103CC-60B0-4E90-B83F-1EE7D3C85089}" type="slidenum">
              <a:rPr lang="en-US" smtClean="0"/>
              <a:pPr>
                <a:defRPr/>
              </a:pPr>
              <a:t>2</a:t>
            </a:fld>
            <a:endParaRPr lang="en-US"/>
          </a:p>
        </p:txBody>
      </p:sp>
    </p:spTree>
    <p:extLst>
      <p:ext uri="{BB962C8B-B14F-4D97-AF65-F5344CB8AC3E}">
        <p14:creationId xmlns:p14="http://schemas.microsoft.com/office/powerpoint/2010/main" val="1964528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Here’s another example of how our</a:t>
            </a:r>
            <a:r>
              <a:rPr lang="en-GB" baseline="0" dirty="0" smtClean="0"/>
              <a:t> GIS team were able to combine data from various sources and map it. Every dot on that map shows a customer who booked a bulky item collection last August or September. The colour coding shows how likely these customers would be to use online services. </a:t>
            </a:r>
          </a:p>
          <a:p>
            <a:endParaRPr lang="en-GB" baseline="0" dirty="0" smtClean="0"/>
          </a:p>
          <a:p>
            <a:r>
              <a:rPr lang="en-GB" baseline="0" dirty="0" smtClean="0"/>
              <a:t>This is allowing to do a letter drop to the green dots where we suspect that people may just not be aware of the services which are available online</a:t>
            </a:r>
            <a:endParaRPr lang="en-GB" dirty="0"/>
          </a:p>
        </p:txBody>
      </p:sp>
      <p:sp>
        <p:nvSpPr>
          <p:cNvPr id="4" name="Slide Number Placeholder 3"/>
          <p:cNvSpPr>
            <a:spLocks noGrp="1"/>
          </p:cNvSpPr>
          <p:nvPr>
            <p:ph type="sldNum" sz="quarter" idx="10"/>
          </p:nvPr>
        </p:nvSpPr>
        <p:spPr/>
        <p:txBody>
          <a:bodyPr/>
          <a:lstStyle/>
          <a:p>
            <a:pPr>
              <a:defRPr/>
            </a:pPr>
            <a:fld id="{6C8103CC-60B0-4E90-B83F-1EE7D3C85089}" type="slidenum">
              <a:rPr lang="en-US" smtClean="0"/>
              <a:pPr>
                <a:defRPr/>
              </a:pPr>
              <a:t>11</a:t>
            </a:fld>
            <a:endParaRPr lang="en-US"/>
          </a:p>
        </p:txBody>
      </p:sp>
    </p:spTree>
    <p:extLst>
      <p:ext uri="{BB962C8B-B14F-4D97-AF65-F5344CB8AC3E}">
        <p14:creationId xmlns:p14="http://schemas.microsoft.com/office/powerpoint/2010/main" val="3048635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were starting to get a really good picture of how people were, and weren’t, using our website. One of the big challenges now was in the technology we had behind the scenes.</a:t>
            </a:r>
          </a:p>
          <a:p>
            <a:endParaRPr lang="en-GB" baseline="0" dirty="0" smtClean="0"/>
          </a:p>
          <a:p>
            <a:r>
              <a:rPr lang="en-GB" baseline="0" dirty="0" smtClean="0"/>
              <a:t>Our CMS is outdated, we still use </a:t>
            </a:r>
            <a:r>
              <a:rPr lang="en-GB" baseline="0" dirty="0" err="1" smtClean="0"/>
              <a:t>Coldfusion</a:t>
            </a:r>
            <a:r>
              <a:rPr lang="en-GB" baseline="0" dirty="0" smtClean="0"/>
              <a:t> if anyone remembers that?</a:t>
            </a:r>
          </a:p>
          <a:p>
            <a:endParaRPr lang="en-GB" baseline="0" dirty="0" smtClean="0"/>
          </a:p>
          <a:p>
            <a:r>
              <a:rPr lang="en-GB" baseline="0" dirty="0" smtClean="0"/>
              <a:t>Unfortunately, the CMS replacement isn’t due until next year, but we also knew that we needed to do something to meet our channel shift targets</a:t>
            </a:r>
            <a:endParaRPr lang="en-GB" dirty="0"/>
          </a:p>
        </p:txBody>
      </p:sp>
      <p:sp>
        <p:nvSpPr>
          <p:cNvPr id="4" name="Slide Number Placeholder 3"/>
          <p:cNvSpPr>
            <a:spLocks noGrp="1"/>
          </p:cNvSpPr>
          <p:nvPr>
            <p:ph type="sldNum" sz="quarter" idx="10"/>
          </p:nvPr>
        </p:nvSpPr>
        <p:spPr/>
        <p:txBody>
          <a:bodyPr/>
          <a:lstStyle/>
          <a:p>
            <a:pPr>
              <a:defRPr/>
            </a:pPr>
            <a:fld id="{6C8103CC-60B0-4E90-B83F-1EE7D3C85089}" type="slidenum">
              <a:rPr lang="en-US" smtClean="0"/>
              <a:pPr>
                <a:defRPr/>
              </a:pPr>
              <a:t>12</a:t>
            </a:fld>
            <a:endParaRPr lang="en-US"/>
          </a:p>
        </p:txBody>
      </p:sp>
    </p:spTree>
    <p:extLst>
      <p:ext uri="{BB962C8B-B14F-4D97-AF65-F5344CB8AC3E}">
        <p14:creationId xmlns:p14="http://schemas.microsoft.com/office/powerpoint/2010/main" val="4238897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Working with Sequence,</a:t>
            </a:r>
            <a:r>
              <a:rPr lang="en-US" baseline="0" dirty="0" smtClean="0"/>
              <a:t> we came up with a much cleaner looking identity for the site</a:t>
            </a:r>
          </a:p>
          <a:p>
            <a:pPr eaLnBrk="1" hangingPunct="1">
              <a:spcBef>
                <a:spcPct val="0"/>
              </a:spcBef>
            </a:pPr>
            <a:endParaRPr lang="en-US" dirty="0" smtClean="0"/>
          </a:p>
          <a:p>
            <a:pPr eaLnBrk="1" hangingPunct="1">
              <a:spcBef>
                <a:spcPct val="0"/>
              </a:spcBef>
            </a:pPr>
            <a:r>
              <a:rPr lang="en-US" dirty="0" smtClean="0"/>
              <a:t>A</a:t>
            </a:r>
            <a:r>
              <a:rPr lang="en-US" baseline="0" dirty="0" smtClean="0"/>
              <a:t> lot more space allocated to top tasks and local info, space allocated to promoting our social media channels</a:t>
            </a:r>
          </a:p>
          <a:p>
            <a:pPr eaLnBrk="1" hangingPunct="1">
              <a:spcBef>
                <a:spcPct val="0"/>
              </a:spcBef>
            </a:pPr>
            <a:endParaRPr lang="en-US" baseline="0"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ea typeface="MS PGothic" pitchFamily="34" charset="-128"/>
              </a:defRPr>
            </a:lvl1pPr>
            <a:lvl2pPr marL="742950" indent="-285750" eaLnBrk="0" hangingPunct="0">
              <a:defRPr>
                <a:solidFill>
                  <a:schemeClr val="tx1"/>
                </a:solidFill>
                <a:latin typeface="Century Gothic" pitchFamily="34" charset="0"/>
                <a:ea typeface="MS PGothic" pitchFamily="34" charset="-128"/>
              </a:defRPr>
            </a:lvl2pPr>
            <a:lvl3pPr marL="1143000" indent="-228600" eaLnBrk="0" hangingPunct="0">
              <a:defRPr>
                <a:solidFill>
                  <a:schemeClr val="tx1"/>
                </a:solidFill>
                <a:latin typeface="Century Gothic" pitchFamily="34" charset="0"/>
                <a:ea typeface="MS PGothic" pitchFamily="34" charset="-128"/>
              </a:defRPr>
            </a:lvl3pPr>
            <a:lvl4pPr marL="1600200" indent="-228600" eaLnBrk="0" hangingPunct="0">
              <a:defRPr>
                <a:solidFill>
                  <a:schemeClr val="tx1"/>
                </a:solidFill>
                <a:latin typeface="Century Gothic" pitchFamily="34" charset="0"/>
                <a:ea typeface="MS PGothic" pitchFamily="34" charset="-128"/>
              </a:defRPr>
            </a:lvl4pPr>
            <a:lvl5pPr marL="2057400" indent="-228600" eaLnBrk="0" hangingPunct="0">
              <a:defRPr>
                <a:solidFill>
                  <a:schemeClr val="tx1"/>
                </a:solidFill>
                <a:latin typeface="Century Gothic"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entury Gothic"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entury Gothic"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entury Gothic"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entury Gothic" pitchFamily="34" charset="0"/>
                <a:ea typeface="MS PGothic" pitchFamily="34" charset="-128"/>
              </a:defRPr>
            </a:lvl9pPr>
          </a:lstStyle>
          <a:p>
            <a:pPr eaLnBrk="1" hangingPunct="1"/>
            <a:fld id="{32CB9384-E213-44EC-8A2B-E2C9E56F2B09}" type="slidenum">
              <a:rPr lang="en-US" smtClean="0">
                <a:latin typeface="Calibri" pitchFamily="34" charset="0"/>
              </a:rPr>
              <a:pPr eaLnBrk="1" hangingPunct="1"/>
              <a:t>14</a:t>
            </a:fld>
            <a:endParaRPr lang="en-US"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Took some of the key pages and moved</a:t>
            </a:r>
            <a:r>
              <a:rPr lang="en-US" baseline="0" dirty="0" smtClean="0"/>
              <a:t> away from the “text article” which every page was being treated as</a:t>
            </a:r>
          </a:p>
          <a:p>
            <a:pPr eaLnBrk="1" hangingPunct="1">
              <a:spcBef>
                <a:spcPct val="0"/>
              </a:spcBef>
            </a:pPr>
            <a:endParaRPr lang="en-US" baseline="0" dirty="0" smtClean="0"/>
          </a:p>
          <a:p>
            <a:pPr eaLnBrk="1" hangingPunct="1">
              <a:spcBef>
                <a:spcPct val="0"/>
              </a:spcBef>
            </a:pPr>
            <a:r>
              <a:rPr lang="en-US" baseline="0" dirty="0" smtClean="0"/>
              <a:t>We’re now moving towards having our second level, and some third level, pages in this new format which gives quick access to the most popular services</a:t>
            </a:r>
          </a:p>
          <a:p>
            <a:pPr eaLnBrk="1" hangingPunct="1">
              <a:spcBef>
                <a:spcPct val="0"/>
              </a:spcBef>
            </a:pPr>
            <a:endParaRPr 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ea typeface="MS PGothic" pitchFamily="34" charset="-128"/>
              </a:defRPr>
            </a:lvl1pPr>
            <a:lvl2pPr marL="742950" indent="-285750" eaLnBrk="0" hangingPunct="0">
              <a:defRPr>
                <a:solidFill>
                  <a:schemeClr val="tx1"/>
                </a:solidFill>
                <a:latin typeface="Century Gothic" pitchFamily="34" charset="0"/>
                <a:ea typeface="MS PGothic" pitchFamily="34" charset="-128"/>
              </a:defRPr>
            </a:lvl2pPr>
            <a:lvl3pPr marL="1143000" indent="-228600" eaLnBrk="0" hangingPunct="0">
              <a:defRPr>
                <a:solidFill>
                  <a:schemeClr val="tx1"/>
                </a:solidFill>
                <a:latin typeface="Century Gothic" pitchFamily="34" charset="0"/>
                <a:ea typeface="MS PGothic" pitchFamily="34" charset="-128"/>
              </a:defRPr>
            </a:lvl3pPr>
            <a:lvl4pPr marL="1600200" indent="-228600" eaLnBrk="0" hangingPunct="0">
              <a:defRPr>
                <a:solidFill>
                  <a:schemeClr val="tx1"/>
                </a:solidFill>
                <a:latin typeface="Century Gothic" pitchFamily="34" charset="0"/>
                <a:ea typeface="MS PGothic" pitchFamily="34" charset="-128"/>
              </a:defRPr>
            </a:lvl4pPr>
            <a:lvl5pPr marL="2057400" indent="-228600" eaLnBrk="0" hangingPunct="0">
              <a:defRPr>
                <a:solidFill>
                  <a:schemeClr val="tx1"/>
                </a:solidFill>
                <a:latin typeface="Century Gothic"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entury Gothic"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entury Gothic"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entury Gothic"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entury Gothic" pitchFamily="34" charset="0"/>
                <a:ea typeface="MS PGothic" pitchFamily="34" charset="-128"/>
              </a:defRPr>
            </a:lvl9pPr>
          </a:lstStyle>
          <a:p>
            <a:pPr eaLnBrk="1" hangingPunct="1"/>
            <a:fld id="{B9A80E11-61E6-44B9-9707-83B5B2E766E3}" type="slidenum">
              <a:rPr lang="en-US" smtClean="0">
                <a:latin typeface="Calibri" pitchFamily="34" charset="0"/>
              </a:rPr>
              <a:pPr eaLnBrk="1" hangingPunct="1"/>
              <a:t>15</a:t>
            </a:fld>
            <a:endParaRPr lang="en-US"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We’re fast approaching seeing half our visits coming from mobile devices now.</a:t>
            </a:r>
          </a:p>
          <a:p>
            <a:endParaRPr lang="en-GB" dirty="0" smtClean="0"/>
          </a:p>
          <a:p>
            <a:r>
              <a:rPr lang="en-GB" dirty="0" smtClean="0"/>
              <a:t>We looked at the</a:t>
            </a:r>
            <a:r>
              <a:rPr lang="en-GB" baseline="0" dirty="0" smtClean="0"/>
              <a:t> options we had. The first was to do nothing, and for a while this was actually our preferred option.</a:t>
            </a:r>
          </a:p>
          <a:p>
            <a:endParaRPr lang="en-GB" baseline="0" dirty="0" smtClean="0"/>
          </a:p>
          <a:p>
            <a:r>
              <a:rPr lang="en-GB" baseline="0" dirty="0" smtClean="0"/>
              <a:t>We knew the site “worked” on mobile devices, it just wasn’t particularly nice to use. </a:t>
            </a:r>
          </a:p>
          <a:p>
            <a:endParaRPr lang="en-GB" baseline="0" dirty="0" smtClean="0"/>
          </a:p>
          <a:p>
            <a:r>
              <a:rPr lang="en-GB" baseline="0" dirty="0" smtClean="0"/>
              <a:t>We also looked at native apps. It seems that everyone needs an app these days. The thing is, you don’t just need one app, you need 2, maybe 3 if you want to include Windows phone. Then if Ubuntu Mobile takes off, or Firefox mobile OS, or blackberry see’s a resurgence… That’s before you get into maintaining it. Apple release a phone with a bigger screen, rework your app. And that’s without even getting into the fragmentation across Android devices.</a:t>
            </a:r>
          </a:p>
          <a:p>
            <a:endParaRPr lang="en-GB" baseline="0" dirty="0" smtClean="0"/>
          </a:p>
          <a:p>
            <a:r>
              <a:rPr lang="en-GB" baseline="0" dirty="0" smtClean="0"/>
              <a:t>We have </a:t>
            </a:r>
            <a:r>
              <a:rPr lang="en-GB" baseline="0" dirty="0" err="1" smtClean="0"/>
              <a:t>experiemented</a:t>
            </a:r>
            <a:r>
              <a:rPr lang="en-GB" baseline="0" dirty="0" smtClean="0"/>
              <a:t> before with dedicated mobile sites, often offering cut down features and content based on what we thought people would actually want to do on the move. These days though, we’re seeing people sat on their sofas with a smartphone or tablet, and more and more people who only have a smartphone rather than a traditional PC or laptop</a:t>
            </a:r>
          </a:p>
          <a:p>
            <a:endParaRPr lang="en-GB" baseline="0" dirty="0" smtClean="0"/>
          </a:p>
          <a:p>
            <a:r>
              <a:rPr lang="en-GB" baseline="0" dirty="0" smtClean="0"/>
              <a:t>So we decided on going with a responsive site.</a:t>
            </a:r>
          </a:p>
          <a:p>
            <a:endParaRPr lang="en-GB" baseline="0" dirty="0" smtClean="0"/>
          </a:p>
          <a:p>
            <a:r>
              <a:rPr lang="en-GB" baseline="0" dirty="0" smtClean="0"/>
              <a:t>A responsive site is basically one where you offer exactly the same site up to all devices, but the site detects the size of the screen it’s on and rearranges the page to suit</a:t>
            </a:r>
            <a:endParaRPr lang="en-GB" dirty="0"/>
          </a:p>
        </p:txBody>
      </p:sp>
      <p:sp>
        <p:nvSpPr>
          <p:cNvPr id="4" name="Slide Number Placeholder 3"/>
          <p:cNvSpPr>
            <a:spLocks noGrp="1"/>
          </p:cNvSpPr>
          <p:nvPr>
            <p:ph type="sldNum" sz="quarter" idx="10"/>
          </p:nvPr>
        </p:nvSpPr>
        <p:spPr/>
        <p:txBody>
          <a:bodyPr/>
          <a:lstStyle/>
          <a:p>
            <a:pPr>
              <a:defRPr/>
            </a:pPr>
            <a:fld id="{6C8103CC-60B0-4E90-B83F-1EE7D3C85089}" type="slidenum">
              <a:rPr lang="en-US" smtClean="0"/>
              <a:pPr>
                <a:defRPr/>
              </a:pPr>
              <a:t>16</a:t>
            </a:fld>
            <a:endParaRPr lang="en-US"/>
          </a:p>
        </p:txBody>
      </p:sp>
    </p:spTree>
    <p:extLst>
      <p:ext uri="{BB962C8B-B14F-4D97-AF65-F5344CB8AC3E}">
        <p14:creationId xmlns:p14="http://schemas.microsoft.com/office/powerpoint/2010/main" val="3568004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C8103CC-60B0-4E90-B83F-1EE7D3C85089}" type="slidenum">
              <a:rPr lang="en-US" smtClean="0"/>
              <a:pPr>
                <a:defRPr/>
              </a:pPr>
              <a:t>17</a:t>
            </a:fld>
            <a:endParaRPr lang="en-US"/>
          </a:p>
        </p:txBody>
      </p:sp>
    </p:spTree>
    <p:extLst>
      <p:ext uri="{BB962C8B-B14F-4D97-AF65-F5344CB8AC3E}">
        <p14:creationId xmlns:p14="http://schemas.microsoft.com/office/powerpoint/2010/main" val="3998972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of the other challenges we face is that,</a:t>
            </a:r>
            <a:r>
              <a:rPr lang="en-GB" baseline="0" dirty="0" smtClean="0"/>
              <a:t> as more and more is expected from our website, we’ve procured 3</a:t>
            </a:r>
            <a:r>
              <a:rPr lang="en-GB" baseline="30000" dirty="0" smtClean="0"/>
              <a:t>rd</a:t>
            </a:r>
            <a:r>
              <a:rPr lang="en-GB" baseline="0" dirty="0" smtClean="0"/>
              <a:t> party software from all these different vendors. </a:t>
            </a:r>
          </a:p>
          <a:p>
            <a:endParaRPr lang="en-GB" baseline="0" dirty="0" smtClean="0"/>
          </a:p>
          <a:p>
            <a:r>
              <a:rPr lang="en-GB" baseline="0" dirty="0" smtClean="0"/>
              <a:t>Generally the software works well enough, but it doesn’t always offer the best solution for the customer</a:t>
            </a:r>
            <a:endParaRPr lang="en-GB" dirty="0"/>
          </a:p>
        </p:txBody>
      </p:sp>
      <p:sp>
        <p:nvSpPr>
          <p:cNvPr id="4" name="Slide Number Placeholder 3"/>
          <p:cNvSpPr>
            <a:spLocks noGrp="1"/>
          </p:cNvSpPr>
          <p:nvPr>
            <p:ph type="sldNum" sz="quarter" idx="10"/>
          </p:nvPr>
        </p:nvSpPr>
        <p:spPr/>
        <p:txBody>
          <a:bodyPr/>
          <a:lstStyle/>
          <a:p>
            <a:pPr>
              <a:defRPr/>
            </a:pPr>
            <a:fld id="{6C8103CC-60B0-4E90-B83F-1EE7D3C85089}" type="slidenum">
              <a:rPr lang="en-US" smtClean="0"/>
              <a:pPr>
                <a:defRPr/>
              </a:pPr>
              <a:t>18</a:t>
            </a:fld>
            <a:endParaRPr lang="en-US"/>
          </a:p>
        </p:txBody>
      </p:sp>
    </p:spTree>
    <p:extLst>
      <p:ext uri="{BB962C8B-B14F-4D97-AF65-F5344CB8AC3E}">
        <p14:creationId xmlns:p14="http://schemas.microsoft.com/office/powerpoint/2010/main" val="557221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C8103CC-60B0-4E90-B83F-1EE7D3C85089}" type="slidenum">
              <a:rPr lang="en-US" smtClean="0"/>
              <a:pPr>
                <a:defRPr/>
              </a:pPr>
              <a:t>19</a:t>
            </a:fld>
            <a:endParaRPr lang="en-US"/>
          </a:p>
        </p:txBody>
      </p:sp>
    </p:spTree>
    <p:extLst>
      <p:ext uri="{BB962C8B-B14F-4D97-AF65-F5344CB8AC3E}">
        <p14:creationId xmlns:p14="http://schemas.microsoft.com/office/powerpoint/2010/main" val="3483413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of</a:t>
            </a:r>
            <a:r>
              <a:rPr lang="en-GB" baseline="0" dirty="0" smtClean="0"/>
              <a:t> the key things we’ve started to introduce is to pull the resources together logically</a:t>
            </a:r>
            <a:endParaRPr lang="en-GB" dirty="0"/>
          </a:p>
        </p:txBody>
      </p:sp>
      <p:sp>
        <p:nvSpPr>
          <p:cNvPr id="4" name="Slide Number Placeholder 3"/>
          <p:cNvSpPr>
            <a:spLocks noGrp="1"/>
          </p:cNvSpPr>
          <p:nvPr>
            <p:ph type="sldNum" sz="quarter" idx="10"/>
          </p:nvPr>
        </p:nvSpPr>
        <p:spPr/>
        <p:txBody>
          <a:bodyPr/>
          <a:lstStyle/>
          <a:p>
            <a:pPr>
              <a:defRPr/>
            </a:pPr>
            <a:fld id="{6C8103CC-60B0-4E90-B83F-1EE7D3C85089}" type="slidenum">
              <a:rPr lang="en-US" smtClean="0"/>
              <a:pPr>
                <a:defRPr/>
              </a:pPr>
              <a:t>21</a:t>
            </a:fld>
            <a:endParaRPr lang="en-US"/>
          </a:p>
        </p:txBody>
      </p:sp>
    </p:spTree>
    <p:extLst>
      <p:ext uri="{BB962C8B-B14F-4D97-AF65-F5344CB8AC3E}">
        <p14:creationId xmlns:p14="http://schemas.microsoft.com/office/powerpoint/2010/main" val="1775395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As of May 2013, over 46% of transactions are now completed via self service</a:t>
            </a:r>
          </a:p>
          <a:p>
            <a:pPr eaLnBrk="1" hangingPunct="1">
              <a:spcBef>
                <a:spcPct val="0"/>
              </a:spcBef>
            </a:pPr>
            <a:endParaRPr lang="en-US" dirty="0" smtClean="0"/>
          </a:p>
          <a:p>
            <a:pPr eaLnBrk="1" hangingPunct="1">
              <a:spcBef>
                <a:spcPct val="0"/>
              </a:spcBef>
            </a:pPr>
            <a:endParaRPr 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ea typeface="MS PGothic" pitchFamily="34" charset="-128"/>
              </a:defRPr>
            </a:lvl1pPr>
            <a:lvl2pPr marL="742950" indent="-285750" eaLnBrk="0" hangingPunct="0">
              <a:defRPr>
                <a:solidFill>
                  <a:schemeClr val="tx1"/>
                </a:solidFill>
                <a:latin typeface="Century Gothic" pitchFamily="34" charset="0"/>
                <a:ea typeface="MS PGothic" pitchFamily="34" charset="-128"/>
              </a:defRPr>
            </a:lvl2pPr>
            <a:lvl3pPr marL="1143000" indent="-228600" eaLnBrk="0" hangingPunct="0">
              <a:defRPr>
                <a:solidFill>
                  <a:schemeClr val="tx1"/>
                </a:solidFill>
                <a:latin typeface="Century Gothic" pitchFamily="34" charset="0"/>
                <a:ea typeface="MS PGothic" pitchFamily="34" charset="-128"/>
              </a:defRPr>
            </a:lvl3pPr>
            <a:lvl4pPr marL="1600200" indent="-228600" eaLnBrk="0" hangingPunct="0">
              <a:defRPr>
                <a:solidFill>
                  <a:schemeClr val="tx1"/>
                </a:solidFill>
                <a:latin typeface="Century Gothic" pitchFamily="34" charset="0"/>
                <a:ea typeface="MS PGothic" pitchFamily="34" charset="-128"/>
              </a:defRPr>
            </a:lvl4pPr>
            <a:lvl5pPr marL="2057400" indent="-228600" eaLnBrk="0" hangingPunct="0">
              <a:defRPr>
                <a:solidFill>
                  <a:schemeClr val="tx1"/>
                </a:solidFill>
                <a:latin typeface="Century Gothic"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entury Gothic"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entury Gothic"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entury Gothic"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entury Gothic" pitchFamily="34" charset="0"/>
                <a:ea typeface="MS PGothic" pitchFamily="34" charset="-128"/>
              </a:defRPr>
            </a:lvl9pPr>
          </a:lstStyle>
          <a:p>
            <a:pPr eaLnBrk="1" hangingPunct="1"/>
            <a:fld id="{50258B24-B0B4-4F69-8623-71E0FCFA92CE}" type="slidenum">
              <a:rPr lang="en-US" smtClean="0">
                <a:latin typeface="Calibri" pitchFamily="34" charset="0"/>
              </a:rPr>
              <a:pPr eaLnBrk="1" hangingPunct="1"/>
              <a:t>24</a:t>
            </a:fld>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you can see, the</a:t>
            </a:r>
            <a:r>
              <a:rPr lang="en-GB" baseline="0" dirty="0" smtClean="0"/>
              <a:t> homepage was more information based than task based. That big red bit is the news, events and promotional stuff. We had managed to sneak a “top tasks” list onto the homepage which is just squeezed in on the right</a:t>
            </a:r>
            <a:endParaRPr lang="en-GB" dirty="0"/>
          </a:p>
        </p:txBody>
      </p:sp>
      <p:sp>
        <p:nvSpPr>
          <p:cNvPr id="4" name="Slide Number Placeholder 3"/>
          <p:cNvSpPr>
            <a:spLocks noGrp="1"/>
          </p:cNvSpPr>
          <p:nvPr>
            <p:ph type="sldNum" sz="quarter" idx="10"/>
          </p:nvPr>
        </p:nvSpPr>
        <p:spPr/>
        <p:txBody>
          <a:bodyPr/>
          <a:lstStyle/>
          <a:p>
            <a:pPr>
              <a:defRPr/>
            </a:pPr>
            <a:fld id="{6C8103CC-60B0-4E90-B83F-1EE7D3C85089}" type="slidenum">
              <a:rPr lang="en-US" smtClean="0"/>
              <a:pPr>
                <a:defRPr/>
              </a:pPr>
              <a:t>3</a:t>
            </a:fld>
            <a:endParaRPr lang="en-US"/>
          </a:p>
        </p:txBody>
      </p:sp>
    </p:spTree>
    <p:extLst>
      <p:ext uri="{BB962C8B-B14F-4D97-AF65-F5344CB8AC3E}">
        <p14:creationId xmlns:p14="http://schemas.microsoft.com/office/powerpoint/2010/main" val="333499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Technology is only part of the answer in moving towards self service channels</a:t>
            </a:r>
          </a:p>
          <a:p>
            <a:pPr eaLnBrk="1" hangingPunct="1">
              <a:spcBef>
                <a:spcPct val="0"/>
              </a:spcBef>
            </a:pPr>
            <a:endParaRPr lang="en-US" dirty="0" smtClean="0"/>
          </a:p>
          <a:p>
            <a:pPr eaLnBrk="1" hangingPunct="1">
              <a:spcBef>
                <a:spcPct val="0"/>
              </a:spcBef>
            </a:pPr>
            <a:r>
              <a:rPr lang="en-US" dirty="0" smtClean="0"/>
              <a:t>We often found that the simplest (and cheapest) things were the most effective</a:t>
            </a:r>
          </a:p>
          <a:p>
            <a:pPr eaLnBrk="1" hangingPunct="1">
              <a:spcBef>
                <a:spcPct val="0"/>
              </a:spcBef>
            </a:pPr>
            <a:endParaRPr lang="en-US" dirty="0" smtClean="0"/>
          </a:p>
          <a:p>
            <a:pPr eaLnBrk="1" hangingPunct="1">
              <a:spcBef>
                <a:spcPct val="0"/>
              </a:spcBef>
            </a:pPr>
            <a:r>
              <a:rPr lang="en-US" dirty="0" smtClean="0"/>
              <a:t>Changing the wording on the parking fines had a more noticeable impact than the </a:t>
            </a:r>
            <a:r>
              <a:rPr lang="en-US" altLang="en-US" dirty="0" smtClean="0"/>
              <a:t>“</a:t>
            </a:r>
            <a:r>
              <a:rPr lang="en-US" dirty="0" smtClean="0"/>
              <a:t>bigger stuff</a:t>
            </a:r>
            <a:r>
              <a:rPr lang="en-US" altLang="en-US" dirty="0" smtClean="0"/>
              <a:t>”</a:t>
            </a:r>
            <a:endParaRPr 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ea typeface="MS PGothic" pitchFamily="34" charset="-128"/>
              </a:defRPr>
            </a:lvl1pPr>
            <a:lvl2pPr marL="742950" indent="-285750" eaLnBrk="0" hangingPunct="0">
              <a:defRPr>
                <a:solidFill>
                  <a:schemeClr val="tx1"/>
                </a:solidFill>
                <a:latin typeface="Century Gothic" pitchFamily="34" charset="0"/>
                <a:ea typeface="MS PGothic" pitchFamily="34" charset="-128"/>
              </a:defRPr>
            </a:lvl2pPr>
            <a:lvl3pPr marL="1143000" indent="-228600" eaLnBrk="0" hangingPunct="0">
              <a:defRPr>
                <a:solidFill>
                  <a:schemeClr val="tx1"/>
                </a:solidFill>
                <a:latin typeface="Century Gothic" pitchFamily="34" charset="0"/>
                <a:ea typeface="MS PGothic" pitchFamily="34" charset="-128"/>
              </a:defRPr>
            </a:lvl3pPr>
            <a:lvl4pPr marL="1600200" indent="-228600" eaLnBrk="0" hangingPunct="0">
              <a:defRPr>
                <a:solidFill>
                  <a:schemeClr val="tx1"/>
                </a:solidFill>
                <a:latin typeface="Century Gothic" pitchFamily="34" charset="0"/>
                <a:ea typeface="MS PGothic" pitchFamily="34" charset="-128"/>
              </a:defRPr>
            </a:lvl4pPr>
            <a:lvl5pPr marL="2057400" indent="-228600" eaLnBrk="0" hangingPunct="0">
              <a:defRPr>
                <a:solidFill>
                  <a:schemeClr val="tx1"/>
                </a:solidFill>
                <a:latin typeface="Century Gothic"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entury Gothic"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entury Gothic"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entury Gothic"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entury Gothic" pitchFamily="34" charset="0"/>
                <a:ea typeface="MS PGothic" pitchFamily="34" charset="-128"/>
              </a:defRPr>
            </a:lvl9pPr>
          </a:lstStyle>
          <a:p>
            <a:pPr eaLnBrk="1" hangingPunct="1"/>
            <a:fld id="{3716FCC4-84F5-46CA-9847-448F3214E49D}" type="slidenum">
              <a:rPr lang="en-US" smtClean="0">
                <a:latin typeface="Calibri" pitchFamily="34" charset="0"/>
              </a:rPr>
              <a:pPr eaLnBrk="1" hangingPunct="1"/>
              <a:t>25</a:t>
            </a:fld>
            <a:endParaRPr 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first thing we did was look at the data we had on how people were using the site</a:t>
            </a:r>
            <a:endParaRPr lang="en-GB" dirty="0"/>
          </a:p>
        </p:txBody>
      </p:sp>
      <p:sp>
        <p:nvSpPr>
          <p:cNvPr id="4" name="Slide Number Placeholder 3"/>
          <p:cNvSpPr>
            <a:spLocks noGrp="1"/>
          </p:cNvSpPr>
          <p:nvPr>
            <p:ph type="sldNum" sz="quarter" idx="10"/>
          </p:nvPr>
        </p:nvSpPr>
        <p:spPr/>
        <p:txBody>
          <a:bodyPr/>
          <a:lstStyle/>
          <a:p>
            <a:pPr>
              <a:defRPr/>
            </a:pPr>
            <a:fld id="{6C8103CC-60B0-4E90-B83F-1EE7D3C85089}" type="slidenum">
              <a:rPr lang="en-US" smtClean="0"/>
              <a:pPr>
                <a:defRPr/>
              </a:pPr>
              <a:t>4</a:t>
            </a:fld>
            <a:endParaRPr lang="en-US"/>
          </a:p>
        </p:txBody>
      </p:sp>
    </p:spTree>
    <p:extLst>
      <p:ext uri="{BB962C8B-B14F-4D97-AF65-F5344CB8AC3E}">
        <p14:creationId xmlns:p14="http://schemas.microsoft.com/office/powerpoint/2010/main" val="1399775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used a service called Crazy Egg which</a:t>
            </a:r>
            <a:r>
              <a:rPr lang="en-GB" baseline="0" dirty="0" smtClean="0"/>
              <a:t> essentially tracks mouse events on a chosen set of pages. </a:t>
            </a:r>
          </a:p>
          <a:p>
            <a:endParaRPr lang="en-GB" baseline="0" dirty="0" smtClean="0"/>
          </a:p>
          <a:p>
            <a:r>
              <a:rPr lang="en-GB" baseline="0" dirty="0" smtClean="0"/>
              <a:t>From recording the mouse clicks, it can generate a </a:t>
            </a:r>
            <a:r>
              <a:rPr lang="en-GB" baseline="0" dirty="0" err="1" smtClean="0"/>
              <a:t>heatmap</a:t>
            </a:r>
            <a:r>
              <a:rPr lang="en-GB" baseline="0" dirty="0" smtClean="0"/>
              <a:t> showing the areas and links which have received the most clicks</a:t>
            </a:r>
          </a:p>
          <a:p>
            <a:endParaRPr lang="en-GB" baseline="0" dirty="0" smtClean="0"/>
          </a:p>
          <a:p>
            <a:r>
              <a:rPr lang="en-GB" baseline="0" dirty="0" smtClean="0"/>
              <a:t>So we can it on our homepage for a month and this was the result</a:t>
            </a:r>
            <a:endParaRPr lang="en-GB" dirty="0"/>
          </a:p>
        </p:txBody>
      </p:sp>
      <p:sp>
        <p:nvSpPr>
          <p:cNvPr id="4" name="Slide Number Placeholder 3"/>
          <p:cNvSpPr>
            <a:spLocks noGrp="1"/>
          </p:cNvSpPr>
          <p:nvPr>
            <p:ph type="sldNum" sz="quarter" idx="10"/>
          </p:nvPr>
        </p:nvSpPr>
        <p:spPr/>
        <p:txBody>
          <a:bodyPr/>
          <a:lstStyle/>
          <a:p>
            <a:pPr>
              <a:defRPr/>
            </a:pPr>
            <a:fld id="{6C8103CC-60B0-4E90-B83F-1EE7D3C85089}" type="slidenum">
              <a:rPr lang="en-US" smtClean="0"/>
              <a:pPr>
                <a:defRPr/>
              </a:pPr>
              <a:t>5</a:t>
            </a:fld>
            <a:endParaRPr lang="en-US"/>
          </a:p>
        </p:txBody>
      </p:sp>
    </p:spTree>
    <p:extLst>
      <p:ext uri="{BB962C8B-B14F-4D97-AF65-F5344CB8AC3E}">
        <p14:creationId xmlns:p14="http://schemas.microsoft.com/office/powerpoint/2010/main" val="810851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comparing to</a:t>
            </a:r>
            <a:r>
              <a:rPr lang="en-GB" baseline="0" dirty="0" smtClean="0"/>
              <a:t> the graphic we showed earlier, </a:t>
            </a:r>
            <a:r>
              <a:rPr lang="en-GB" baseline="0" dirty="0" err="1" smtClean="0"/>
              <a:t>ou</a:t>
            </a:r>
            <a:r>
              <a:rPr lang="en-GB" baseline="0" dirty="0" smtClean="0"/>
              <a:t> can see a cluster of activity on the search box, some activity on the main navigation features and a big white bit on that popular pages list on the right.</a:t>
            </a:r>
          </a:p>
          <a:p>
            <a:endParaRPr lang="en-GB" baseline="0" dirty="0" smtClean="0"/>
          </a:p>
          <a:p>
            <a:r>
              <a:rPr lang="en-GB" baseline="0" dirty="0" smtClean="0"/>
              <a:t>Meanwhile, the news, events, promotional items barely registered</a:t>
            </a:r>
            <a:endParaRPr lang="en-GB" dirty="0"/>
          </a:p>
        </p:txBody>
      </p:sp>
      <p:sp>
        <p:nvSpPr>
          <p:cNvPr id="4" name="Slide Number Placeholder 3"/>
          <p:cNvSpPr>
            <a:spLocks noGrp="1"/>
          </p:cNvSpPr>
          <p:nvPr>
            <p:ph type="sldNum" sz="quarter" idx="10"/>
          </p:nvPr>
        </p:nvSpPr>
        <p:spPr/>
        <p:txBody>
          <a:bodyPr/>
          <a:lstStyle/>
          <a:p>
            <a:pPr>
              <a:defRPr/>
            </a:pPr>
            <a:fld id="{6C8103CC-60B0-4E90-B83F-1EE7D3C85089}" type="slidenum">
              <a:rPr lang="en-US" smtClean="0"/>
              <a:pPr>
                <a:defRPr/>
              </a:pPr>
              <a:t>6</a:t>
            </a:fld>
            <a:endParaRPr lang="en-US"/>
          </a:p>
        </p:txBody>
      </p:sp>
    </p:spTree>
    <p:extLst>
      <p:ext uri="{BB962C8B-B14F-4D97-AF65-F5344CB8AC3E}">
        <p14:creationId xmlns:p14="http://schemas.microsoft.com/office/powerpoint/2010/main" val="2727691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Crazy</a:t>
            </a:r>
            <a:r>
              <a:rPr lang="en-GB" baseline="0" dirty="0" smtClean="0"/>
              <a:t> Egg also monitors scroll events, so you can see how far down your page people are generally scrolling.</a:t>
            </a:r>
          </a:p>
          <a:p>
            <a:endParaRPr lang="en-GB" baseline="0" dirty="0" smtClean="0"/>
          </a:p>
          <a:p>
            <a:r>
              <a:rPr lang="en-GB" baseline="0" dirty="0" smtClean="0"/>
              <a:t>This was a typical content page. This was the actual planning page and, as you can see, it’s huge. The darker colour meant that very few people were actually scrolling down</a:t>
            </a:r>
            <a:endParaRPr lang="en-GB" dirty="0"/>
          </a:p>
        </p:txBody>
      </p:sp>
      <p:sp>
        <p:nvSpPr>
          <p:cNvPr id="4" name="Slide Number Placeholder 3"/>
          <p:cNvSpPr>
            <a:spLocks noGrp="1"/>
          </p:cNvSpPr>
          <p:nvPr>
            <p:ph type="sldNum" sz="quarter" idx="10"/>
          </p:nvPr>
        </p:nvSpPr>
        <p:spPr/>
        <p:txBody>
          <a:bodyPr/>
          <a:lstStyle/>
          <a:p>
            <a:pPr>
              <a:defRPr/>
            </a:pPr>
            <a:fld id="{6C8103CC-60B0-4E90-B83F-1EE7D3C85089}" type="slidenum">
              <a:rPr lang="en-US" smtClean="0"/>
              <a:pPr>
                <a:defRPr/>
              </a:pPr>
              <a:t>7</a:t>
            </a:fld>
            <a:endParaRPr lang="en-US"/>
          </a:p>
        </p:txBody>
      </p:sp>
    </p:spTree>
    <p:extLst>
      <p:ext uri="{BB962C8B-B14F-4D97-AF65-F5344CB8AC3E}">
        <p14:creationId xmlns:p14="http://schemas.microsoft.com/office/powerpoint/2010/main" val="1362873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also</a:t>
            </a:r>
            <a:r>
              <a:rPr lang="en-GB" baseline="0" dirty="0" smtClean="0"/>
              <a:t> use Site Improves analytics package on our website,</a:t>
            </a:r>
          </a:p>
          <a:p>
            <a:endParaRPr lang="en-GB" baseline="0" dirty="0" smtClean="0"/>
          </a:p>
          <a:p>
            <a:r>
              <a:rPr lang="en-GB" baseline="0" dirty="0" smtClean="0"/>
              <a:t>This allows us to track visitor info (browser, screen resolution, country), user journeys and the raw figures for the number of visitors coming to the site</a:t>
            </a:r>
            <a:endParaRPr lang="en-GB" dirty="0"/>
          </a:p>
        </p:txBody>
      </p:sp>
      <p:sp>
        <p:nvSpPr>
          <p:cNvPr id="4" name="Slide Number Placeholder 3"/>
          <p:cNvSpPr>
            <a:spLocks noGrp="1"/>
          </p:cNvSpPr>
          <p:nvPr>
            <p:ph type="sldNum" sz="quarter" idx="10"/>
          </p:nvPr>
        </p:nvSpPr>
        <p:spPr/>
        <p:txBody>
          <a:bodyPr/>
          <a:lstStyle/>
          <a:p>
            <a:pPr>
              <a:defRPr/>
            </a:pPr>
            <a:fld id="{6C8103CC-60B0-4E90-B83F-1EE7D3C85089}" type="slidenum">
              <a:rPr lang="en-US" smtClean="0"/>
              <a:pPr>
                <a:defRPr/>
              </a:pPr>
              <a:t>8</a:t>
            </a:fld>
            <a:endParaRPr lang="en-US"/>
          </a:p>
        </p:txBody>
      </p:sp>
    </p:spTree>
    <p:extLst>
      <p:ext uri="{BB962C8B-B14F-4D97-AF65-F5344CB8AC3E}">
        <p14:creationId xmlns:p14="http://schemas.microsoft.com/office/powerpoint/2010/main" val="572236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interesting things from there.</a:t>
            </a:r>
          </a:p>
          <a:p>
            <a:endParaRPr lang="en-GB" dirty="0" smtClean="0"/>
          </a:p>
          <a:p>
            <a:r>
              <a:rPr lang="en-GB" dirty="0" smtClean="0"/>
              <a:t>In the whole of 2012, only</a:t>
            </a:r>
            <a:r>
              <a:rPr lang="en-GB" baseline="0" dirty="0" smtClean="0"/>
              <a:t> 17% of visitors used the homepage as their entry point to the site, and less than 30% of visits included the homepage at all.</a:t>
            </a:r>
          </a:p>
          <a:p>
            <a:endParaRPr lang="en-GB" baseline="0" dirty="0" smtClean="0"/>
          </a:p>
          <a:p>
            <a:r>
              <a:rPr lang="en-GB" baseline="0" dirty="0" smtClean="0"/>
              <a:t>Also in 2012, we were seeing 25% of visits coming from Mobile Safari or Android </a:t>
            </a:r>
            <a:r>
              <a:rPr lang="en-GB" baseline="0" dirty="0" err="1" smtClean="0"/>
              <a:t>Webkit</a:t>
            </a:r>
            <a:r>
              <a:rPr lang="en-GB" baseline="0" dirty="0" smtClean="0"/>
              <a:t> browsers, so that’s people using an </a:t>
            </a:r>
            <a:r>
              <a:rPr lang="en-GB" baseline="0" dirty="0" err="1" smtClean="0"/>
              <a:t>iOS</a:t>
            </a:r>
            <a:r>
              <a:rPr lang="en-GB" baseline="0" dirty="0" smtClean="0"/>
              <a:t> device (</a:t>
            </a:r>
            <a:r>
              <a:rPr lang="en-GB" baseline="0" dirty="0" err="1" smtClean="0"/>
              <a:t>iphone</a:t>
            </a:r>
            <a:r>
              <a:rPr lang="en-GB" baseline="0" dirty="0" smtClean="0"/>
              <a:t>, </a:t>
            </a:r>
            <a:r>
              <a:rPr lang="en-GB" baseline="0" dirty="0" err="1" smtClean="0"/>
              <a:t>ipad</a:t>
            </a:r>
            <a:r>
              <a:rPr lang="en-GB" baseline="0" dirty="0" smtClean="0"/>
              <a:t>) or an android device.</a:t>
            </a:r>
          </a:p>
          <a:p>
            <a:endParaRPr lang="en-GB" baseline="0" dirty="0" smtClean="0"/>
          </a:p>
          <a:p>
            <a:r>
              <a:rPr lang="en-GB" baseline="0" dirty="0" smtClean="0"/>
              <a:t>So far for the 1</a:t>
            </a:r>
            <a:r>
              <a:rPr lang="en-GB" baseline="30000" dirty="0" smtClean="0"/>
              <a:t>st</a:t>
            </a:r>
            <a:r>
              <a:rPr lang="en-GB" baseline="0" dirty="0" smtClean="0"/>
              <a:t> 7 months of 2013, this figure is already up to 44%</a:t>
            </a:r>
            <a:endParaRPr lang="en-GB" dirty="0"/>
          </a:p>
        </p:txBody>
      </p:sp>
      <p:sp>
        <p:nvSpPr>
          <p:cNvPr id="4" name="Slide Number Placeholder 3"/>
          <p:cNvSpPr>
            <a:spLocks noGrp="1"/>
          </p:cNvSpPr>
          <p:nvPr>
            <p:ph type="sldNum" sz="quarter" idx="10"/>
          </p:nvPr>
        </p:nvSpPr>
        <p:spPr/>
        <p:txBody>
          <a:bodyPr/>
          <a:lstStyle/>
          <a:p>
            <a:pPr>
              <a:defRPr/>
            </a:pPr>
            <a:fld id="{6C8103CC-60B0-4E90-B83F-1EE7D3C85089}" type="slidenum">
              <a:rPr lang="en-US" smtClean="0"/>
              <a:pPr>
                <a:defRPr/>
              </a:pPr>
              <a:t>9</a:t>
            </a:fld>
            <a:endParaRPr lang="en-US"/>
          </a:p>
        </p:txBody>
      </p:sp>
    </p:spTree>
    <p:extLst>
      <p:ext uri="{BB962C8B-B14F-4D97-AF65-F5344CB8AC3E}">
        <p14:creationId xmlns:p14="http://schemas.microsoft.com/office/powerpoint/2010/main" val="3589499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a:t>
            </a:r>
            <a:r>
              <a:rPr lang="en-GB" baseline="0" dirty="0" smtClean="0"/>
              <a:t> an authority, we’re also trialling access to Experian’s Mosaic data this year.</a:t>
            </a:r>
          </a:p>
          <a:p>
            <a:endParaRPr lang="en-GB" baseline="0" dirty="0" smtClean="0"/>
          </a:p>
          <a:p>
            <a:r>
              <a:rPr lang="en-GB" baseline="0" dirty="0" smtClean="0"/>
              <a:t>The amount of data available through this is absolutely huge. The image on the right there is a map of </a:t>
            </a:r>
            <a:r>
              <a:rPr lang="en-GB" baseline="0" dirty="0" err="1" smtClean="0"/>
              <a:t>newport</a:t>
            </a:r>
            <a:r>
              <a:rPr lang="en-GB" baseline="0" dirty="0" smtClean="0"/>
              <a:t> with each area colour coded to show how likely they are to use online services., allowing us to target any promotions we do</a:t>
            </a:r>
            <a:endParaRPr lang="en-GB" dirty="0"/>
          </a:p>
        </p:txBody>
      </p:sp>
      <p:sp>
        <p:nvSpPr>
          <p:cNvPr id="4" name="Slide Number Placeholder 3"/>
          <p:cNvSpPr>
            <a:spLocks noGrp="1"/>
          </p:cNvSpPr>
          <p:nvPr>
            <p:ph type="sldNum" sz="quarter" idx="10"/>
          </p:nvPr>
        </p:nvSpPr>
        <p:spPr/>
        <p:txBody>
          <a:bodyPr/>
          <a:lstStyle/>
          <a:p>
            <a:pPr>
              <a:defRPr/>
            </a:pPr>
            <a:fld id="{6C8103CC-60B0-4E90-B83F-1EE7D3C85089}" type="slidenum">
              <a:rPr lang="en-US" smtClean="0"/>
              <a:pPr>
                <a:defRPr/>
              </a:pPr>
              <a:t>10</a:t>
            </a:fld>
            <a:endParaRPr lang="en-US"/>
          </a:p>
        </p:txBody>
      </p:sp>
    </p:spTree>
    <p:extLst>
      <p:ext uri="{BB962C8B-B14F-4D97-AF65-F5344CB8AC3E}">
        <p14:creationId xmlns:p14="http://schemas.microsoft.com/office/powerpoint/2010/main" val="1845419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lvl1pPr>
          </a:lstStyle>
          <a:p>
            <a:pPr>
              <a:defRPr/>
            </a:pPr>
            <a:fld id="{1AEE98C3-E855-49DF-833F-29D8C0EC9061}" type="datetimeFigureOut">
              <a:rPr lang="en-US"/>
              <a:pPr>
                <a:defRPr/>
              </a:pPr>
              <a:t>8/1/2013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91368B-EDEB-40CF-8BE3-1FF7CFC24A30}" type="slidenum">
              <a:rPr lang="en-US"/>
              <a:pPr>
                <a:defRPr/>
              </a:pPr>
              <a:t>‹#›</a:t>
            </a:fld>
            <a:endParaRPr lang="en-US"/>
          </a:p>
        </p:txBody>
      </p:sp>
    </p:spTree>
    <p:extLst>
      <p:ext uri="{BB962C8B-B14F-4D97-AF65-F5344CB8AC3E}">
        <p14:creationId xmlns:p14="http://schemas.microsoft.com/office/powerpoint/2010/main" val="3979894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20CC64-ECD1-483E-AEA5-286B86E67DE8}" type="datetimeFigureOut">
              <a:rPr lang="en-US"/>
              <a:pPr>
                <a:defRPr/>
              </a:pPr>
              <a:t>8/1/2013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233BE5-EEE2-4020-9378-1E00C3AC5229}" type="slidenum">
              <a:rPr lang="en-US"/>
              <a:pPr>
                <a:defRPr/>
              </a:pPr>
              <a:t>‹#›</a:t>
            </a:fld>
            <a:endParaRPr lang="en-US"/>
          </a:p>
        </p:txBody>
      </p:sp>
    </p:spTree>
    <p:extLst>
      <p:ext uri="{BB962C8B-B14F-4D97-AF65-F5344CB8AC3E}">
        <p14:creationId xmlns:p14="http://schemas.microsoft.com/office/powerpoint/2010/main" val="3316267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Picture Placeholder 8"/>
          <p:cNvSpPr>
            <a:spLocks noGrp="1"/>
          </p:cNvSpPr>
          <p:nvPr>
            <p:ph type="pic" sz="quarter" idx="13"/>
          </p:nvPr>
        </p:nvSpPr>
        <p:spPr>
          <a:xfrm>
            <a:off x="927100" y="1129553"/>
            <a:ext cx="7988300"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5" name="Date Placeholder 3"/>
          <p:cNvSpPr>
            <a:spLocks noGrp="1"/>
          </p:cNvSpPr>
          <p:nvPr>
            <p:ph type="dt" sz="half" idx="14"/>
          </p:nvPr>
        </p:nvSpPr>
        <p:spPr/>
        <p:txBody>
          <a:bodyPr/>
          <a:lstStyle>
            <a:lvl1pPr>
              <a:defRPr/>
            </a:lvl1pPr>
          </a:lstStyle>
          <a:p>
            <a:pPr>
              <a:defRPr/>
            </a:pPr>
            <a:fld id="{2A57F894-D7B6-43C0-9292-26071148E730}" type="datetimeFigureOut">
              <a:rPr lang="en-US"/>
              <a:pPr>
                <a:defRPr/>
              </a:pPr>
              <a:t>8/1/2013</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2331658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Picture Placeholder 8"/>
          <p:cNvSpPr>
            <a:spLocks noGrp="1"/>
          </p:cNvSpPr>
          <p:nvPr>
            <p:ph type="pic" sz="quarter" idx="13"/>
          </p:nvPr>
        </p:nvSpPr>
        <p:spPr>
          <a:xfrm>
            <a:off x="927100" y="1129553"/>
            <a:ext cx="3986784"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7" name="Picture Placeholder 8"/>
          <p:cNvSpPr>
            <a:spLocks noGrp="1"/>
          </p:cNvSpPr>
          <p:nvPr>
            <p:ph type="pic" sz="quarter" idx="14"/>
          </p:nvPr>
        </p:nvSpPr>
        <p:spPr>
          <a:xfrm>
            <a:off x="4928616" y="1129553"/>
            <a:ext cx="3986784"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6" name="Date Placeholder 3"/>
          <p:cNvSpPr>
            <a:spLocks noGrp="1"/>
          </p:cNvSpPr>
          <p:nvPr>
            <p:ph type="dt" sz="half" idx="15"/>
          </p:nvPr>
        </p:nvSpPr>
        <p:spPr/>
        <p:txBody>
          <a:bodyPr/>
          <a:lstStyle>
            <a:lvl1pPr>
              <a:defRPr/>
            </a:lvl1pPr>
          </a:lstStyle>
          <a:p>
            <a:pPr>
              <a:defRPr/>
            </a:pPr>
            <a:fld id="{4386A099-E671-4552-A4E8-E54564E69108}" type="datetimeFigureOut">
              <a:rPr lang="en-US"/>
              <a:pPr>
                <a:defRPr/>
              </a:pPr>
              <a:t>8/1/2013</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1525080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6601968" cy="2980944"/>
          </a:xfrm>
        </p:spPr>
        <p:txBody>
          <a:bodyPr rtlCol="0">
            <a:normAutofit/>
          </a:bodyPr>
          <a:lstStyle>
            <a:lvl1pPr marL="0" indent="0">
              <a:buNone/>
              <a:defRPr sz="1800"/>
            </a:lvl1pPr>
          </a:lstStyle>
          <a:p>
            <a:pPr lvl="0"/>
            <a:r>
              <a:rPr lang="en-US" noProof="0" smtClean="0"/>
              <a:t>Click icon to add picture</a:t>
            </a:r>
            <a:endParaRPr noProof="0"/>
          </a:p>
        </p:txBody>
      </p:sp>
      <p:sp>
        <p:nvSpPr>
          <p:cNvPr id="7" name="Picture Placeholder 8"/>
          <p:cNvSpPr>
            <a:spLocks noGrp="1"/>
          </p:cNvSpPr>
          <p:nvPr>
            <p:ph type="pic" sz="quarter" idx="14"/>
          </p:nvPr>
        </p:nvSpPr>
        <p:spPr>
          <a:xfrm>
            <a:off x="7543800" y="1129553"/>
            <a:ext cx="1371600" cy="1481328"/>
          </a:xfrm>
        </p:spPr>
        <p:txBody>
          <a:bodyPr rtlCol="0">
            <a:normAutofit/>
          </a:bodyPr>
          <a:lstStyle>
            <a:lvl1pPr marL="0" indent="0">
              <a:buNone/>
              <a:defRPr sz="1800"/>
            </a:lvl1pPr>
          </a:lstStyle>
          <a:p>
            <a:pPr lvl="0"/>
            <a:r>
              <a:rPr lang="en-US" noProof="0" smtClean="0"/>
              <a:t>Click icon to add picture</a:t>
            </a:r>
            <a:endParaRPr noProof="0"/>
          </a:p>
        </p:txBody>
      </p:sp>
      <p:sp>
        <p:nvSpPr>
          <p:cNvPr id="8" name="Picture Placeholder 8"/>
          <p:cNvSpPr>
            <a:spLocks noGrp="1"/>
          </p:cNvSpPr>
          <p:nvPr>
            <p:ph type="pic" sz="quarter" idx="15"/>
          </p:nvPr>
        </p:nvSpPr>
        <p:spPr>
          <a:xfrm>
            <a:off x="7543800" y="2629169"/>
            <a:ext cx="1371600" cy="1481328"/>
          </a:xfrm>
        </p:spPr>
        <p:txBody>
          <a:bodyPr rtlCol="0">
            <a:normAutofit/>
          </a:bodyPr>
          <a:lstStyle>
            <a:lvl1pPr marL="0" indent="0">
              <a:buNone/>
              <a:defRPr sz="1800"/>
            </a:lvl1pPr>
          </a:lstStyle>
          <a:p>
            <a:pPr lvl="0"/>
            <a:r>
              <a:rPr lang="en-US" noProof="0" smtClean="0"/>
              <a:t>Click icon to add picture</a:t>
            </a:r>
            <a:endParaRPr noProof="0"/>
          </a:p>
        </p:txBody>
      </p:sp>
      <p:sp>
        <p:nvSpPr>
          <p:cNvPr id="10" name="Date Placeholder 3"/>
          <p:cNvSpPr>
            <a:spLocks noGrp="1"/>
          </p:cNvSpPr>
          <p:nvPr>
            <p:ph type="dt" sz="half" idx="16"/>
          </p:nvPr>
        </p:nvSpPr>
        <p:spPr/>
        <p:txBody>
          <a:bodyPr/>
          <a:lstStyle>
            <a:lvl1pPr>
              <a:defRPr/>
            </a:lvl1pPr>
          </a:lstStyle>
          <a:p>
            <a:pPr>
              <a:defRPr/>
            </a:pPr>
            <a:fld id="{1DD30C79-6350-4F96-B597-B12EF7EC0C2A}" type="datetimeFigureOut">
              <a:rPr lang="en-US"/>
              <a:pPr>
                <a:defRPr/>
              </a:pPr>
              <a:t>8/1/2013</a:t>
            </a:fld>
            <a:endParaRPr lang="en-US"/>
          </a:p>
        </p:txBody>
      </p:sp>
      <p:sp>
        <p:nvSpPr>
          <p:cNvPr id="11" name="Footer Placeholder 4"/>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352018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CD59A5B9-C7CC-424A-9B3F-B6429C758C39}" type="datetimeFigureOut">
              <a:rPr lang="en-US"/>
              <a:pPr>
                <a:defRPr/>
              </a:pPr>
              <a:t>8/1/2013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C9B9A5-7A7F-4931-9820-69FD85DD4822}" type="slidenum">
              <a:rPr lang="en-US"/>
              <a:pPr>
                <a:defRPr/>
              </a:pPr>
              <a:t>‹#›</a:t>
            </a:fld>
            <a:endParaRPr lang="en-US"/>
          </a:p>
        </p:txBody>
      </p:sp>
    </p:spTree>
    <p:extLst>
      <p:ext uri="{BB962C8B-B14F-4D97-AF65-F5344CB8AC3E}">
        <p14:creationId xmlns:p14="http://schemas.microsoft.com/office/powerpoint/2010/main" val="3756409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A626E857-6F55-4547-8CBB-C6A87DC39788}" type="datetimeFigureOut">
              <a:rPr lang="en-US"/>
              <a:pPr>
                <a:defRPr/>
              </a:pPr>
              <a:t>8/1/2013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A13C4C-6249-40C8-BEB3-4EB8F5EFC8BB}" type="slidenum">
              <a:rPr lang="en-US"/>
              <a:pPr>
                <a:defRPr/>
              </a:pPr>
              <a:t>‹#›</a:t>
            </a:fld>
            <a:endParaRPr lang="en-US"/>
          </a:p>
        </p:txBody>
      </p:sp>
    </p:spTree>
    <p:extLst>
      <p:ext uri="{BB962C8B-B14F-4D97-AF65-F5344CB8AC3E}">
        <p14:creationId xmlns:p14="http://schemas.microsoft.com/office/powerpoint/2010/main" val="297665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5A063CA6-C4D7-41EB-8B99-C9794DF20E39}" type="datetimeFigureOut">
              <a:rPr lang="en-US"/>
              <a:pPr>
                <a:defRPr/>
              </a:pPr>
              <a:t>8/1/2013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3D21F1-3AEB-4E63-9B7E-7EA2B565E0DC}" type="slidenum">
              <a:rPr lang="en-US"/>
              <a:pPr>
                <a:defRPr/>
              </a:pPr>
              <a:t>‹#›</a:t>
            </a:fld>
            <a:endParaRPr lang="en-US"/>
          </a:p>
        </p:txBody>
      </p:sp>
    </p:spTree>
    <p:extLst>
      <p:ext uri="{BB962C8B-B14F-4D97-AF65-F5344CB8AC3E}">
        <p14:creationId xmlns:p14="http://schemas.microsoft.com/office/powerpoint/2010/main" val="102013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Picture Placeholder 8"/>
          <p:cNvSpPr>
            <a:spLocks noGrp="1"/>
          </p:cNvSpPr>
          <p:nvPr>
            <p:ph type="pic" sz="quarter" idx="13"/>
          </p:nvPr>
        </p:nvSpPr>
        <p:spPr>
          <a:xfrm>
            <a:off x="927100" y="1129553"/>
            <a:ext cx="7988300" cy="3886200"/>
          </a:xfrm>
        </p:spPr>
        <p:txBody>
          <a:bodyPr rtlCol="0">
            <a:normAutofit/>
          </a:bodyPr>
          <a:lstStyle>
            <a:lvl1pPr marL="0" indent="0">
              <a:buNone/>
              <a:defRPr sz="1800"/>
            </a:lvl1pPr>
          </a:lstStyle>
          <a:p>
            <a:pPr lvl="0"/>
            <a:r>
              <a:rPr lang="en-US" noProof="0" smtClean="0"/>
              <a:t>Click icon to add picture</a:t>
            </a:r>
            <a:endParaRPr noProof="0"/>
          </a:p>
        </p:txBody>
      </p:sp>
      <p:sp>
        <p:nvSpPr>
          <p:cNvPr id="5" name="Date Placeholder 3"/>
          <p:cNvSpPr>
            <a:spLocks noGrp="1"/>
          </p:cNvSpPr>
          <p:nvPr>
            <p:ph type="dt" sz="half" idx="14"/>
          </p:nvPr>
        </p:nvSpPr>
        <p:spPr/>
        <p:txBody>
          <a:bodyPr/>
          <a:lstStyle>
            <a:lvl1pPr>
              <a:defRPr/>
            </a:lvl1pPr>
          </a:lstStyle>
          <a:p>
            <a:pPr>
              <a:defRPr/>
            </a:pPr>
            <a:fld id="{9B88114C-1F9F-4719-A53D-B9720269B8A1}" type="datetimeFigureOut">
              <a:rPr lang="en-US"/>
              <a:pPr>
                <a:defRPr/>
              </a:pPr>
              <a:t>8/1/2013</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3361379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rtlCol="0" anchor="b">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ctr">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D33FAA2-4E84-4E78-B654-8DF9EFA0E0B8}" type="datetimeFigureOut">
              <a:rPr lang="en-US"/>
              <a:pPr>
                <a:defRPr/>
              </a:pPr>
              <a:t>8/1/2013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E52A03-75DE-470F-9EEE-014E2F3D86C3}" type="slidenum">
              <a:rPr lang="en-US"/>
              <a:pPr>
                <a:defRPr/>
              </a:pPr>
              <a:t>‹#›</a:t>
            </a:fld>
            <a:endParaRPr lang="en-US"/>
          </a:p>
        </p:txBody>
      </p:sp>
    </p:spTree>
    <p:extLst>
      <p:ext uri="{BB962C8B-B14F-4D97-AF65-F5344CB8AC3E}">
        <p14:creationId xmlns:p14="http://schemas.microsoft.com/office/powerpoint/2010/main" val="3668398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1E0C8454-E777-47C1-85E1-C06FB1DA2142}" type="datetimeFigureOut">
              <a:rPr lang="en-US"/>
              <a:pPr>
                <a:defRPr/>
              </a:pPr>
              <a:t>8/1/2013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D957C5-60EE-410D-AE36-305C34DBD37F}" type="slidenum">
              <a:rPr lang="en-US"/>
              <a:pPr>
                <a:defRPr/>
              </a:pPr>
              <a:t>‹#›</a:t>
            </a:fld>
            <a:endParaRPr lang="en-US"/>
          </a:p>
        </p:txBody>
      </p:sp>
    </p:spTree>
    <p:extLst>
      <p:ext uri="{BB962C8B-B14F-4D97-AF65-F5344CB8AC3E}">
        <p14:creationId xmlns:p14="http://schemas.microsoft.com/office/powerpoint/2010/main" val="2104031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Date Placeholder 6"/>
          <p:cNvSpPr>
            <a:spLocks noGrp="1"/>
          </p:cNvSpPr>
          <p:nvPr>
            <p:ph type="dt" sz="half" idx="10"/>
          </p:nvPr>
        </p:nvSpPr>
        <p:spPr/>
        <p:txBody>
          <a:bodyPr/>
          <a:lstStyle>
            <a:lvl1pPr>
              <a:defRPr/>
            </a:lvl1pPr>
          </a:lstStyle>
          <a:p>
            <a:pPr>
              <a:defRPr/>
            </a:pPr>
            <a:fld id="{904DA675-2840-49C7-B1B3-E9CB4135B632}" type="datetimeFigureOut">
              <a:rPr lang="en-US"/>
              <a:pPr>
                <a:defRPr/>
              </a:pPr>
              <a:t>8/1/2013</a:t>
            </a:fld>
            <a:endParaRPr lang="en-US"/>
          </a:p>
        </p:txBody>
      </p:sp>
      <p:sp>
        <p:nvSpPr>
          <p:cNvPr id="14" name="Footer Placeholder 7"/>
          <p:cNvSpPr>
            <a:spLocks noGrp="1"/>
          </p:cNvSpPr>
          <p:nvPr>
            <p:ph type="ftr" sz="quarter" idx="11"/>
          </p:nvPr>
        </p:nvSpPr>
        <p:spPr/>
        <p:txBody>
          <a:bodyPr/>
          <a:lstStyle>
            <a:lvl1pPr>
              <a:defRPr/>
            </a:lvl1pPr>
          </a:lstStyle>
          <a:p>
            <a:pPr>
              <a:defRPr/>
            </a:pPr>
            <a:endParaRPr lang="en-US"/>
          </a:p>
        </p:txBody>
      </p:sp>
      <p:sp>
        <p:nvSpPr>
          <p:cNvPr id="15" name="Slide Number Placeholder 8"/>
          <p:cNvSpPr>
            <a:spLocks noGrp="1"/>
          </p:cNvSpPr>
          <p:nvPr>
            <p:ph type="sldNum" sz="quarter" idx="12"/>
          </p:nvPr>
        </p:nvSpPr>
        <p:spPr/>
        <p:txBody>
          <a:bodyPr/>
          <a:lstStyle>
            <a:lvl1pPr>
              <a:defRPr/>
            </a:lvl1pPr>
          </a:lstStyle>
          <a:p>
            <a:pPr>
              <a:defRPr/>
            </a:pPr>
            <a:fld id="{EF63A56C-E85A-43AD-BAF3-C88D64F6984A}" type="slidenum">
              <a:rPr lang="en-US"/>
              <a:pPr>
                <a:defRPr/>
              </a:pPr>
              <a:t>‹#›</a:t>
            </a:fld>
            <a:endParaRPr lang="en-US"/>
          </a:p>
        </p:txBody>
      </p:sp>
    </p:spTree>
    <p:extLst>
      <p:ext uri="{BB962C8B-B14F-4D97-AF65-F5344CB8AC3E}">
        <p14:creationId xmlns:p14="http://schemas.microsoft.com/office/powerpoint/2010/main" val="2241248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36517FD1-C8FC-417D-8555-7B803ED69736}" type="datetimeFigureOut">
              <a:rPr lang="en-US"/>
              <a:pPr>
                <a:defRPr/>
              </a:pPr>
              <a:t>8/1/2013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2B93D2E-70C4-4830-988C-45A39683BC4B}" type="slidenum">
              <a:rPr lang="en-US"/>
              <a:pPr>
                <a:defRPr/>
              </a:pPr>
              <a:t>‹#›</a:t>
            </a:fld>
            <a:endParaRPr lang="en-US"/>
          </a:p>
        </p:txBody>
      </p:sp>
    </p:spTree>
    <p:extLst>
      <p:ext uri="{BB962C8B-B14F-4D97-AF65-F5344CB8AC3E}">
        <p14:creationId xmlns:p14="http://schemas.microsoft.com/office/powerpoint/2010/main" val="3240873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A66245-8C86-4659-AA38-6EA713C4215C}" type="datetimeFigureOut">
              <a:rPr lang="en-US"/>
              <a:pPr>
                <a:defRPr/>
              </a:pPr>
              <a:t>8/1/2013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69F941A-1343-48C5-A778-7D2DBF148976}" type="slidenum">
              <a:rPr lang="en-US"/>
              <a:pPr>
                <a:defRPr/>
              </a:pPr>
              <a:t>‹#›</a:t>
            </a:fld>
            <a:endParaRPr lang="en-US"/>
          </a:p>
        </p:txBody>
      </p:sp>
    </p:spTree>
    <p:extLst>
      <p:ext uri="{BB962C8B-B14F-4D97-AF65-F5344CB8AC3E}">
        <p14:creationId xmlns:p14="http://schemas.microsoft.com/office/powerpoint/2010/main" val="2787028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5111E7-C9C1-4810-989C-A47CA73D5FC4}" type="datetimeFigureOut">
              <a:rPr lang="en-US"/>
              <a:pPr>
                <a:defRPr/>
              </a:pPr>
              <a:t>8/1/2013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545858-4511-4BB7-B46D-54DC8A3E1003}" type="slidenum">
              <a:rPr lang="en-US"/>
              <a:pPr>
                <a:defRPr/>
              </a:pPr>
              <a:t>‹#›</a:t>
            </a:fld>
            <a:endParaRPr lang="en-US"/>
          </a:p>
        </p:txBody>
      </p:sp>
    </p:spTree>
    <p:extLst>
      <p:ext uri="{BB962C8B-B14F-4D97-AF65-F5344CB8AC3E}">
        <p14:creationId xmlns:p14="http://schemas.microsoft.com/office/powerpoint/2010/main" val="1565594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123950"/>
            <a:ext cx="8913813" cy="9144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88720" tIns="45720" rIns="27432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114425" y="2595563"/>
            <a:ext cx="7610475"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80188" y="18891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595959"/>
                </a:solidFill>
              </a:defRPr>
            </a:lvl1pPr>
          </a:lstStyle>
          <a:p>
            <a:pPr>
              <a:defRPr/>
            </a:pPr>
            <a:fld id="{B7C9B148-2482-4ADD-BD02-17046382924C}" type="datetimeFigureOut">
              <a:rPr lang="en-US"/>
              <a:pPr>
                <a:defRPr/>
              </a:pPr>
              <a:t>8/1/2013</a:t>
            </a:fld>
            <a:endParaRPr lang="en-US"/>
          </a:p>
        </p:txBody>
      </p:sp>
      <p:sp>
        <p:nvSpPr>
          <p:cNvPr id="5" name="Footer Placeholder 4"/>
          <p:cNvSpPr>
            <a:spLocks noGrp="1"/>
          </p:cNvSpPr>
          <p:nvPr>
            <p:ph type="ftr" sz="quarter" idx="3"/>
          </p:nvPr>
        </p:nvSpPr>
        <p:spPr>
          <a:xfrm>
            <a:off x="1120775" y="188913"/>
            <a:ext cx="289560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lumMod val="65000"/>
                    <a:lumOff val="3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8789988" y="6569075"/>
            <a:ext cx="457200" cy="365125"/>
          </a:xfrm>
          <a:prstGeom prst="rect">
            <a:avLst/>
          </a:prstGeom>
        </p:spPr>
        <p:txBody>
          <a:bodyPr vert="horz" wrap="square" lIns="91440" tIns="45720" rIns="91440" bIns="45720" numCol="1" anchor="ctr" anchorCtr="0" compatLnSpc="1">
            <a:prstTxWarp prst="textNoShape">
              <a:avLst/>
            </a:prstTxWarp>
          </a:bodyPr>
          <a:lstStyle>
            <a:lvl1pPr algn="ctr">
              <a:defRPr sz="800">
                <a:solidFill>
                  <a:srgbClr val="595959"/>
                </a:solidFill>
              </a:defRPr>
            </a:lvl1pPr>
          </a:lstStyle>
          <a:p>
            <a:pPr>
              <a:defRPr/>
            </a:pPr>
            <a:fld id="{5845E63E-400F-4B9B-A948-FD4986272D4D}" type="slidenum">
              <a:rPr lang="en-US"/>
              <a:pPr>
                <a:defRPr/>
              </a:pPr>
              <a:t>‹#›</a:t>
            </a:fld>
            <a:endParaRPr lang="en-US"/>
          </a:p>
        </p:txBody>
      </p:sp>
      <p:sp>
        <p:nvSpPr>
          <p:cNvPr id="7" name="Rectangle 6"/>
          <p:cNvSpPr/>
          <p:nvPr/>
        </p:nvSpPr>
        <p:spPr>
          <a:xfrm>
            <a:off x="914400" y="0"/>
            <a:ext cx="7999413" cy="18256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914400" y="6675438"/>
            <a:ext cx="7999413" cy="18256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31" r:id="rId3"/>
    <p:sldLayoutId id="2147483723" r:id="rId4"/>
    <p:sldLayoutId id="2147483724" r:id="rId5"/>
    <p:sldLayoutId id="2147483732" r:id="rId6"/>
    <p:sldLayoutId id="2147483725" r:id="rId7"/>
    <p:sldLayoutId id="2147483726" r:id="rId8"/>
    <p:sldLayoutId id="2147483727" r:id="rId9"/>
    <p:sldLayoutId id="2147483728" r:id="rId10"/>
    <p:sldLayoutId id="2147483733" r:id="rId11"/>
    <p:sldLayoutId id="2147483734" r:id="rId12"/>
    <p:sldLayoutId id="2147483735" r:id="rId13"/>
    <p:sldLayoutId id="2147483729" r:id="rId14"/>
    <p:sldLayoutId id="2147483730" r:id="rId15"/>
  </p:sldLayoutIdLst>
  <p:txStyles>
    <p:titleStyle>
      <a:lvl1pPr algn="l" rtl="0" eaLnBrk="1" fontAlgn="base" hangingPunct="1">
        <a:spcBef>
          <a:spcPct val="0"/>
        </a:spcBef>
        <a:spcAft>
          <a:spcPct val="0"/>
        </a:spcAft>
        <a:defRPr sz="3600" kern="1200">
          <a:solidFill>
            <a:schemeClr val="bg1"/>
          </a:solidFill>
          <a:latin typeface="+mj-lt"/>
          <a:ea typeface="MS PGothic" pitchFamily="34" charset="-128"/>
          <a:cs typeface="+mj-cs"/>
        </a:defRPr>
      </a:lvl1pPr>
      <a:lvl2pPr algn="l" rtl="0" eaLnBrk="1" fontAlgn="base" hangingPunct="1">
        <a:spcBef>
          <a:spcPct val="0"/>
        </a:spcBef>
        <a:spcAft>
          <a:spcPct val="0"/>
        </a:spcAft>
        <a:defRPr sz="3600">
          <a:solidFill>
            <a:schemeClr val="bg1"/>
          </a:solidFill>
          <a:latin typeface="Century Gothic" pitchFamily="34" charset="0"/>
          <a:ea typeface="MS PGothic" pitchFamily="34" charset="-128"/>
        </a:defRPr>
      </a:lvl2pPr>
      <a:lvl3pPr algn="l" rtl="0" eaLnBrk="1" fontAlgn="base" hangingPunct="1">
        <a:spcBef>
          <a:spcPct val="0"/>
        </a:spcBef>
        <a:spcAft>
          <a:spcPct val="0"/>
        </a:spcAft>
        <a:defRPr sz="3600">
          <a:solidFill>
            <a:schemeClr val="bg1"/>
          </a:solidFill>
          <a:latin typeface="Century Gothic" pitchFamily="34" charset="0"/>
          <a:ea typeface="MS PGothic" pitchFamily="34" charset="-128"/>
        </a:defRPr>
      </a:lvl3pPr>
      <a:lvl4pPr algn="l" rtl="0" eaLnBrk="1" fontAlgn="base" hangingPunct="1">
        <a:spcBef>
          <a:spcPct val="0"/>
        </a:spcBef>
        <a:spcAft>
          <a:spcPct val="0"/>
        </a:spcAft>
        <a:defRPr sz="3600">
          <a:solidFill>
            <a:schemeClr val="bg1"/>
          </a:solidFill>
          <a:latin typeface="Century Gothic" pitchFamily="34" charset="0"/>
          <a:ea typeface="MS PGothic" pitchFamily="34" charset="-128"/>
        </a:defRPr>
      </a:lvl4pPr>
      <a:lvl5pPr algn="l" rtl="0" eaLnBrk="1" fontAlgn="base" hangingPunct="1">
        <a:spcBef>
          <a:spcPct val="0"/>
        </a:spcBef>
        <a:spcAft>
          <a:spcPct val="0"/>
        </a:spcAft>
        <a:defRPr sz="3600">
          <a:solidFill>
            <a:schemeClr val="bg1"/>
          </a:solidFill>
          <a:latin typeface="Century Gothic" pitchFamily="34" charset="0"/>
          <a:ea typeface="MS PGothic" pitchFamily="34" charset="-128"/>
        </a:defRPr>
      </a:lvl5pPr>
      <a:lvl6pPr marL="457200" algn="l" rtl="0" eaLnBrk="1" fontAlgn="base" hangingPunct="1">
        <a:spcBef>
          <a:spcPct val="0"/>
        </a:spcBef>
        <a:spcAft>
          <a:spcPct val="0"/>
        </a:spcAft>
        <a:defRPr sz="3600">
          <a:solidFill>
            <a:schemeClr val="bg1"/>
          </a:solidFill>
          <a:latin typeface="Century Gothic" pitchFamily="34" charset="0"/>
          <a:ea typeface="MS PGothic" pitchFamily="34" charset="-128"/>
        </a:defRPr>
      </a:lvl6pPr>
      <a:lvl7pPr marL="914400" algn="l" rtl="0" eaLnBrk="1" fontAlgn="base" hangingPunct="1">
        <a:spcBef>
          <a:spcPct val="0"/>
        </a:spcBef>
        <a:spcAft>
          <a:spcPct val="0"/>
        </a:spcAft>
        <a:defRPr sz="3600">
          <a:solidFill>
            <a:schemeClr val="bg1"/>
          </a:solidFill>
          <a:latin typeface="Century Gothic" pitchFamily="34" charset="0"/>
          <a:ea typeface="MS PGothic" pitchFamily="34" charset="-128"/>
        </a:defRPr>
      </a:lvl7pPr>
      <a:lvl8pPr marL="1371600" algn="l" rtl="0" eaLnBrk="1" fontAlgn="base" hangingPunct="1">
        <a:spcBef>
          <a:spcPct val="0"/>
        </a:spcBef>
        <a:spcAft>
          <a:spcPct val="0"/>
        </a:spcAft>
        <a:defRPr sz="3600">
          <a:solidFill>
            <a:schemeClr val="bg1"/>
          </a:solidFill>
          <a:latin typeface="Century Gothic" pitchFamily="34" charset="0"/>
          <a:ea typeface="MS PGothic" pitchFamily="34" charset="-128"/>
        </a:defRPr>
      </a:lvl8pPr>
      <a:lvl9pPr marL="1828800" algn="l" rtl="0" eaLnBrk="1" fontAlgn="base" hangingPunct="1">
        <a:spcBef>
          <a:spcPct val="0"/>
        </a:spcBef>
        <a:spcAft>
          <a:spcPct val="0"/>
        </a:spcAft>
        <a:defRPr sz="3600">
          <a:solidFill>
            <a:schemeClr val="bg1"/>
          </a:solidFill>
          <a:latin typeface="Century Gothic" pitchFamily="34" charset="0"/>
          <a:ea typeface="MS PGothic" pitchFamily="34" charset="-128"/>
        </a:defRPr>
      </a:lvl9pPr>
    </p:titleStyle>
    <p:bodyStyle>
      <a:lvl1pPr marL="342900" indent="-342900" algn="l" rtl="0" eaLnBrk="1" fontAlgn="base" hangingPunct="1">
        <a:spcBef>
          <a:spcPts val="2000"/>
        </a:spcBef>
        <a:spcAft>
          <a:spcPct val="0"/>
        </a:spcAft>
        <a:buClr>
          <a:schemeClr val="accent1"/>
        </a:buClr>
        <a:buFont typeface="Wingdings 2" pitchFamily="18" charset="2"/>
        <a:buChar char=""/>
        <a:defRPr sz="2000" kern="1200">
          <a:solidFill>
            <a:srgbClr val="595959"/>
          </a:solidFill>
          <a:latin typeface="+mn-lt"/>
          <a:ea typeface="MS PGothic" pitchFamily="34" charset="-128"/>
          <a:cs typeface="+mn-cs"/>
        </a:defRPr>
      </a:lvl1pPr>
      <a:lvl2pPr marL="685800" indent="-336550" algn="l" rtl="0" eaLnBrk="1" fontAlgn="base" hangingPunct="1">
        <a:spcBef>
          <a:spcPts val="600"/>
        </a:spcBef>
        <a:spcAft>
          <a:spcPct val="0"/>
        </a:spcAft>
        <a:buClr>
          <a:srgbClr val="51640B"/>
        </a:buClr>
        <a:buFont typeface="Wingdings 2" pitchFamily="18" charset="2"/>
        <a:buChar char=""/>
        <a:defRPr kern="1200">
          <a:solidFill>
            <a:srgbClr val="595959"/>
          </a:solidFill>
          <a:latin typeface="+mn-lt"/>
          <a:ea typeface="MS PGothic" pitchFamily="34" charset="-128"/>
          <a:cs typeface="+mn-cs"/>
        </a:defRPr>
      </a:lvl2pPr>
      <a:lvl3pPr marL="1035050" indent="-349250" algn="l" rtl="0" eaLnBrk="1" fontAlgn="base" hangingPunct="1">
        <a:spcBef>
          <a:spcPts val="600"/>
        </a:spcBef>
        <a:spcAft>
          <a:spcPct val="0"/>
        </a:spcAft>
        <a:buClr>
          <a:schemeClr val="accent1"/>
        </a:buClr>
        <a:buFont typeface="Wingdings 2" pitchFamily="18" charset="2"/>
        <a:buChar char=""/>
        <a:defRPr kern="1200">
          <a:solidFill>
            <a:srgbClr val="595959"/>
          </a:solidFill>
          <a:latin typeface="+mn-lt"/>
          <a:ea typeface="MS PGothic" pitchFamily="34" charset="-128"/>
          <a:cs typeface="+mn-cs"/>
        </a:defRPr>
      </a:lvl3pPr>
      <a:lvl4pPr marL="1371600" indent="-336550" algn="l" rtl="0" eaLnBrk="1" fontAlgn="base" hangingPunct="1">
        <a:spcBef>
          <a:spcPts val="600"/>
        </a:spcBef>
        <a:spcAft>
          <a:spcPct val="0"/>
        </a:spcAft>
        <a:buClr>
          <a:srgbClr val="51640B"/>
        </a:buClr>
        <a:buFont typeface="Wingdings 2" pitchFamily="18" charset="2"/>
        <a:buChar char=""/>
        <a:defRPr kern="1200">
          <a:solidFill>
            <a:srgbClr val="595959"/>
          </a:solidFill>
          <a:latin typeface="+mn-lt"/>
          <a:ea typeface="MS PGothic" pitchFamily="34" charset="-128"/>
          <a:cs typeface="+mn-cs"/>
        </a:defRPr>
      </a:lvl4pPr>
      <a:lvl5pPr marL="1720850" indent="-349250" algn="l" rtl="0" eaLnBrk="1" fontAlgn="base" hangingPunct="1">
        <a:spcBef>
          <a:spcPts val="600"/>
        </a:spcBef>
        <a:spcAft>
          <a:spcPct val="0"/>
        </a:spcAft>
        <a:buClr>
          <a:schemeClr val="accent1"/>
        </a:buClr>
        <a:buFont typeface="Wingdings 2" pitchFamily="18" charset="2"/>
        <a:buChar char=""/>
        <a:defRPr kern="1200">
          <a:solidFill>
            <a:srgbClr val="595959"/>
          </a:solidFill>
          <a:latin typeface="+mn-lt"/>
          <a:ea typeface="MS PGothic" pitchFamily="34" charset="-128"/>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0" y="2157413"/>
            <a:ext cx="8915400" cy="877887"/>
          </a:xfrm>
        </p:spPr>
        <p:txBody>
          <a:bodyPr/>
          <a:lstStyle/>
          <a:p>
            <a:pPr eaLnBrk="1" hangingPunct="1"/>
            <a:r>
              <a:rPr lang="en-US" dirty="0" smtClean="0"/>
              <a:t>Newport City Council</a:t>
            </a:r>
          </a:p>
        </p:txBody>
      </p:sp>
      <p:sp>
        <p:nvSpPr>
          <p:cNvPr id="3" name="Subtitle 2"/>
          <p:cNvSpPr>
            <a:spLocks noGrp="1"/>
          </p:cNvSpPr>
          <p:nvPr>
            <p:ph type="subTitle" idx="1"/>
          </p:nvPr>
        </p:nvSpPr>
        <p:spPr>
          <a:xfrm>
            <a:off x="914400" y="3035300"/>
            <a:ext cx="8001000" cy="3822700"/>
          </a:xfrm>
        </p:spPr>
        <p:txBody>
          <a:bodyPr/>
          <a:lstStyle/>
          <a:p>
            <a:pPr>
              <a:defRPr/>
            </a:pPr>
            <a:r>
              <a:rPr lang="en-US" sz="2400" dirty="0" smtClean="0">
                <a:solidFill>
                  <a:srgbClr val="595959"/>
                </a:solidFill>
                <a:ea typeface="MS PGothic" pitchFamily="34" charset="-128"/>
              </a:rPr>
              <a:t>Improving www.newport.gov.uk</a:t>
            </a:r>
          </a:p>
          <a:p>
            <a:pPr>
              <a:defRPr/>
            </a:pPr>
            <a:endParaRPr lang="en-US" dirty="0" smtClean="0">
              <a:solidFill>
                <a:srgbClr val="595959"/>
              </a:solidFill>
              <a:ea typeface="MS PGothic" pitchFamily="34" charset="-128"/>
            </a:endParaRPr>
          </a:p>
          <a:p>
            <a:pPr>
              <a:defRPr/>
            </a:pPr>
            <a:endParaRPr lang="en-US" dirty="0" smtClean="0">
              <a:solidFill>
                <a:srgbClr val="595959"/>
              </a:solidFill>
              <a:ea typeface="MS PGothic" pitchFamily="34" charset="-128"/>
            </a:endParaRPr>
          </a:p>
          <a:p>
            <a:pPr>
              <a:defRPr/>
            </a:pPr>
            <a:endParaRPr lang="en-US" sz="2400" dirty="0" smtClean="0">
              <a:solidFill>
                <a:srgbClr val="595959"/>
              </a:solidFill>
              <a:ea typeface="MS PGothic" pitchFamily="34" charset="-128"/>
            </a:endParaRPr>
          </a:p>
          <a:p>
            <a:pPr>
              <a:defRPr/>
            </a:pPr>
            <a:r>
              <a:rPr lang="en-US" sz="2400" dirty="0" smtClean="0">
                <a:solidFill>
                  <a:srgbClr val="595959"/>
                </a:solidFill>
                <a:ea typeface="MS PGothic" pitchFamily="34" charset="-128"/>
              </a:rPr>
              <a:t>Matthew Peters</a:t>
            </a:r>
          </a:p>
          <a:p>
            <a:pPr>
              <a:defRPr/>
            </a:pPr>
            <a:r>
              <a:rPr lang="en-US" dirty="0" smtClean="0">
                <a:solidFill>
                  <a:srgbClr val="595959"/>
                </a:solidFill>
                <a:ea typeface="MS PGothic" pitchFamily="34" charset="-128"/>
              </a:rPr>
              <a:t>E-access Development Officer, Newport City Council</a:t>
            </a:r>
          </a:p>
        </p:txBody>
      </p:sp>
      <p:pic>
        <p:nvPicPr>
          <p:cNvPr id="7172" name="Picture 4" descr="corporate_logo_colo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31100" y="4445000"/>
            <a:ext cx="1252538"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Customer Insight Data</a:t>
            </a:r>
            <a:endParaRPr lang="en-GB" dirty="0"/>
          </a:p>
        </p:txBody>
      </p:sp>
      <p:sp>
        <p:nvSpPr>
          <p:cNvPr id="4" name="Text Placeholder 3"/>
          <p:cNvSpPr>
            <a:spLocks noGrp="1"/>
          </p:cNvSpPr>
          <p:nvPr>
            <p:ph type="body" sz="half" idx="2"/>
          </p:nvPr>
        </p:nvSpPr>
        <p:spPr/>
        <p:txBody>
          <a:bodyPr/>
          <a:lstStyle/>
          <a:p>
            <a:pPr marL="285750" indent="-285750">
              <a:buFont typeface="Arial" pitchFamily="34" charset="0"/>
              <a:buChar char="•"/>
            </a:pPr>
            <a:r>
              <a:rPr lang="en-GB" dirty="0"/>
              <a:t>Experian Mosaic data</a:t>
            </a:r>
          </a:p>
          <a:p>
            <a:pPr marL="285750" indent="-285750">
              <a:buFont typeface="Arial" pitchFamily="34" charset="0"/>
              <a:buChar char="•"/>
            </a:pPr>
            <a:r>
              <a:rPr lang="en-GB" dirty="0"/>
              <a:t>Targeted approach</a:t>
            </a:r>
          </a:p>
          <a:p>
            <a:pPr marL="285750" indent="-285750">
              <a:buFont typeface="Arial" pitchFamily="34" charset="0"/>
              <a:buChar char="•"/>
            </a:pPr>
            <a:r>
              <a:rPr lang="en-GB" dirty="0"/>
              <a:t>Cross reference property profile to customer records</a:t>
            </a:r>
          </a:p>
          <a:p>
            <a:endParaRPr lang="en-GB" dirty="0"/>
          </a:p>
        </p:txBody>
      </p:sp>
      <p:pic>
        <p:nvPicPr>
          <p:cNvPr id="5"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22594" y="2601233"/>
            <a:ext cx="3964206" cy="2848163"/>
          </a:xfrm>
        </p:spPr>
      </p:pic>
    </p:spTree>
    <p:extLst>
      <p:ext uri="{BB962C8B-B14F-4D97-AF65-F5344CB8AC3E}">
        <p14:creationId xmlns:p14="http://schemas.microsoft.com/office/powerpoint/2010/main" val="4265084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Users\matpet\Desktop\RU Presentation Resources\A2 Special Collections Via TelephoneExperian Service Channel - Preference to Self Serve - Intern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978" y="533288"/>
            <a:ext cx="8166539" cy="5772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031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Legacy Technology</a:t>
            </a:r>
            <a:endParaRPr lang="en-GB" dirty="0"/>
          </a:p>
        </p:txBody>
      </p:sp>
      <p:sp>
        <p:nvSpPr>
          <p:cNvPr id="6" name="Text Placeholder 5"/>
          <p:cNvSpPr>
            <a:spLocks noGrp="1"/>
          </p:cNvSpPr>
          <p:nvPr>
            <p:ph type="body" sz="half" idx="2"/>
          </p:nvPr>
        </p:nvSpPr>
        <p:spPr>
          <a:xfrm>
            <a:off x="914400" y="2039112"/>
            <a:ext cx="3216166" cy="4224528"/>
          </a:xfrm>
        </p:spPr>
        <p:txBody>
          <a:bodyPr/>
          <a:lstStyle/>
          <a:p>
            <a:pPr marL="285750" indent="-285750">
              <a:buFont typeface="Arial" pitchFamily="34" charset="0"/>
              <a:buChar char="•"/>
            </a:pPr>
            <a:r>
              <a:rPr lang="en-GB" dirty="0" smtClean="0"/>
              <a:t>Out of date CMS</a:t>
            </a:r>
          </a:p>
          <a:p>
            <a:pPr marL="285750" indent="-285750">
              <a:buFont typeface="Arial" pitchFamily="34" charset="0"/>
              <a:buChar char="•"/>
            </a:pPr>
            <a:r>
              <a:rPr lang="en-GB" dirty="0" smtClean="0"/>
              <a:t>Adobe </a:t>
            </a:r>
            <a:r>
              <a:rPr lang="en-GB" dirty="0" err="1" smtClean="0"/>
              <a:t>Coldfusion</a:t>
            </a:r>
            <a:endParaRPr lang="en-GB" dirty="0"/>
          </a:p>
        </p:txBody>
      </p:sp>
      <p:pic>
        <p:nvPicPr>
          <p:cNvPr id="60418" name="Picture 2" descr="C:\Users\matpet\Desktop\RU Presentation Resources\s-COMPUTER-ALAN-TURING-large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8221" y="2443655"/>
            <a:ext cx="4611590" cy="3373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964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ctrTitle"/>
          </p:nvPr>
        </p:nvSpPr>
        <p:spPr>
          <a:xfrm>
            <a:off x="0" y="5026025"/>
            <a:ext cx="8915400" cy="914400"/>
          </a:xfrm>
        </p:spPr>
        <p:txBody>
          <a:bodyPr/>
          <a:lstStyle/>
          <a:p>
            <a:pPr eaLnBrk="1" hangingPunct="1"/>
            <a:r>
              <a:rPr lang="en-US" dirty="0" smtClean="0"/>
              <a:t>Areas to Target</a:t>
            </a:r>
          </a:p>
        </p:txBody>
      </p:sp>
      <p:sp>
        <p:nvSpPr>
          <p:cNvPr id="5" name="Subtitle 4"/>
          <p:cNvSpPr>
            <a:spLocks noGrp="1"/>
          </p:cNvSpPr>
          <p:nvPr>
            <p:ph type="subTitle" idx="1"/>
          </p:nvPr>
        </p:nvSpPr>
        <p:spPr/>
        <p:txBody>
          <a:bodyPr>
            <a:normAutofit/>
          </a:bodyPr>
          <a:lstStyle/>
          <a:p>
            <a:pPr fontAlgn="auto">
              <a:spcAft>
                <a:spcPts val="0"/>
              </a:spcAft>
              <a:defRPr/>
            </a:pPr>
            <a:endParaRPr lang="en-US"/>
          </a:p>
        </p:txBody>
      </p:sp>
      <p:sp>
        <p:nvSpPr>
          <p:cNvPr id="11268" name="Picture Placeholder 5"/>
          <p:cNvSpPr>
            <a:spLocks noGrp="1" noTextEdit="1"/>
          </p:cNvSpPr>
          <p:nvPr>
            <p:ph type="pic" sz="quarter" idx="13"/>
          </p:nvPr>
        </p:nvSpPr>
        <p:spPr>
          <a:xfrm>
            <a:off x="927100" y="1130300"/>
            <a:ext cx="7988300" cy="3886200"/>
          </a:xfrm>
        </p:spPr>
      </p:sp>
      <p:pic>
        <p:nvPicPr>
          <p:cNvPr id="11269" name="Picture Placeholder 8" descr="imac.gif"/>
          <p:cNvPicPr>
            <a:picLocks noChangeAspect="1"/>
          </p:cNvPicPr>
          <p:nvPr/>
        </p:nvPicPr>
        <p:blipFill>
          <a:blip r:embed="rId2" cstate="print">
            <a:extLst>
              <a:ext uri="{28A0092B-C50C-407E-A947-70E740481C1C}">
                <a14:useLocalDpi xmlns:a14="http://schemas.microsoft.com/office/drawing/2010/main" val="0"/>
              </a:ext>
            </a:extLst>
          </a:blip>
          <a:srcRect l="1781" t="38271" r="-1781" b="6412"/>
          <a:stretch>
            <a:fillRect/>
          </a:stretch>
        </p:blipFill>
        <p:spPr bwMode="auto">
          <a:xfrm>
            <a:off x="969963" y="1804988"/>
            <a:ext cx="660082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Placeholder 10" descr="ipho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31100" y="1804988"/>
            <a:ext cx="1371600"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Placeholder 9" descr="reverseAt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31100" y="3305175"/>
            <a:ext cx="137160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dirty="0" smtClean="0"/>
              <a:t>New Design</a:t>
            </a:r>
          </a:p>
        </p:txBody>
      </p:sp>
      <p:pic>
        <p:nvPicPr>
          <p:cNvPr id="5" name="Picture 3" descr="C:\Users\matpet\Desktop\CMT screenshots\homepage.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33901" y="369313"/>
            <a:ext cx="4163498" cy="6048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lstStyle/>
          <a:p>
            <a:pPr eaLnBrk="1" hangingPunct="1"/>
            <a:r>
              <a:rPr lang="en-US" dirty="0" smtClean="0"/>
              <a:t>Reduce Content</a:t>
            </a:r>
          </a:p>
        </p:txBody>
      </p:sp>
      <p:sp>
        <p:nvSpPr>
          <p:cNvPr id="19459" name="Text Placeholder 4"/>
          <p:cNvSpPr>
            <a:spLocks noGrp="1"/>
          </p:cNvSpPr>
          <p:nvPr>
            <p:ph type="body" idx="1"/>
          </p:nvPr>
        </p:nvSpPr>
        <p:spPr>
          <a:xfrm>
            <a:off x="1120775" y="2017713"/>
            <a:ext cx="3565525" cy="877887"/>
          </a:xfrm>
        </p:spPr>
        <p:txBody>
          <a:bodyPr/>
          <a:lstStyle/>
          <a:p>
            <a:pPr eaLnBrk="1" hangingPunct="1"/>
            <a:r>
              <a:rPr lang="en-US" smtClean="0"/>
              <a:t>Before</a:t>
            </a:r>
          </a:p>
        </p:txBody>
      </p:sp>
      <p:pic>
        <p:nvPicPr>
          <p:cNvPr id="19460" name="Content Placeholder 8" descr="visiting_old.jpg"/>
          <p:cNvPicPr>
            <a:picLocks noGrp="1" noChangeAspect="1"/>
          </p:cNvPicPr>
          <p:nvPr>
            <p:ph sz="half" idx="2"/>
          </p:nvPr>
        </p:nvPicPr>
        <p:blipFill>
          <a:blip r:embed="rId3">
            <a:extLst>
              <a:ext uri="{28A0092B-C50C-407E-A947-70E740481C1C}">
                <a14:useLocalDpi xmlns:a14="http://schemas.microsoft.com/office/drawing/2010/main" val="0"/>
              </a:ext>
            </a:extLst>
          </a:blip>
          <a:srcRect l="-1013" r="-1013"/>
          <a:stretch>
            <a:fillRect/>
          </a:stretch>
        </p:blipFill>
        <p:spPr>
          <a:xfrm>
            <a:off x="1120775" y="3065463"/>
            <a:ext cx="3565525" cy="3211512"/>
          </a:xfrm>
        </p:spPr>
      </p:pic>
      <p:sp>
        <p:nvSpPr>
          <p:cNvPr id="19461" name="Text Placeholder 6"/>
          <p:cNvSpPr>
            <a:spLocks noGrp="1"/>
          </p:cNvSpPr>
          <p:nvPr>
            <p:ph type="body" sz="quarter" idx="3"/>
          </p:nvPr>
        </p:nvSpPr>
        <p:spPr>
          <a:xfrm>
            <a:off x="5148263" y="2017713"/>
            <a:ext cx="3565525" cy="877887"/>
          </a:xfrm>
        </p:spPr>
        <p:txBody>
          <a:bodyPr/>
          <a:lstStyle/>
          <a:p>
            <a:pPr eaLnBrk="1" hangingPunct="1"/>
            <a:r>
              <a:rPr lang="en-US" smtClean="0"/>
              <a:t>Now</a:t>
            </a:r>
          </a:p>
        </p:txBody>
      </p:sp>
      <p:pic>
        <p:nvPicPr>
          <p:cNvPr id="19462" name="Content Placeholder 9" descr="visiting_new.jpg"/>
          <p:cNvPicPr>
            <a:picLocks noGrp="1" noChangeAspect="1"/>
          </p:cNvPicPr>
          <p:nvPr>
            <p:ph sz="quarter" idx="4"/>
          </p:nvPr>
        </p:nvPicPr>
        <p:blipFill>
          <a:blip r:embed="rId4">
            <a:extLst>
              <a:ext uri="{28A0092B-C50C-407E-A947-70E740481C1C}">
                <a14:useLocalDpi xmlns:a14="http://schemas.microsoft.com/office/drawing/2010/main" val="0"/>
              </a:ext>
            </a:extLst>
          </a:blip>
          <a:srcRect t="-4343" b="-4343"/>
          <a:stretch>
            <a:fillRect/>
          </a:stretch>
        </p:blipFill>
        <p:spPr>
          <a:xfrm>
            <a:off x="5148263" y="3065463"/>
            <a:ext cx="3565525" cy="3211512"/>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 Mobile</a:t>
            </a:r>
            <a:endParaRPr lang="en-GB" dirty="0"/>
          </a:p>
        </p:txBody>
      </p:sp>
      <p:sp>
        <p:nvSpPr>
          <p:cNvPr id="7" name="Content Placeholder 6"/>
          <p:cNvSpPr>
            <a:spLocks noGrp="1"/>
          </p:cNvSpPr>
          <p:nvPr>
            <p:ph idx="1"/>
          </p:nvPr>
        </p:nvSpPr>
        <p:spPr/>
        <p:txBody>
          <a:bodyPr/>
          <a:lstStyle/>
          <a:p>
            <a:r>
              <a:rPr lang="en-GB" dirty="0" smtClean="0"/>
              <a:t>Do nothing</a:t>
            </a:r>
          </a:p>
          <a:p>
            <a:r>
              <a:rPr lang="en-GB" dirty="0" smtClean="0"/>
              <a:t>Native apps</a:t>
            </a:r>
          </a:p>
          <a:p>
            <a:r>
              <a:rPr lang="en-GB" dirty="0" smtClean="0"/>
              <a:t>Dedicated mobile site</a:t>
            </a:r>
          </a:p>
          <a:p>
            <a:r>
              <a:rPr lang="en-GB" dirty="0" smtClean="0"/>
              <a:t>Responsive web</a:t>
            </a:r>
            <a:endParaRPr lang="en-GB" dirty="0"/>
          </a:p>
        </p:txBody>
      </p:sp>
    </p:spTree>
    <p:extLst>
      <p:ext uri="{BB962C8B-B14F-4D97-AF65-F5344CB8AC3E}">
        <p14:creationId xmlns:p14="http://schemas.microsoft.com/office/powerpoint/2010/main" val="2152604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Going Mobile</a:t>
            </a:r>
            <a:endParaRPr lang="en-GB" dirty="0"/>
          </a:p>
        </p:txBody>
      </p:sp>
      <p:sp>
        <p:nvSpPr>
          <p:cNvPr id="3" name="Content Placeholder 2"/>
          <p:cNvSpPr>
            <a:spLocks noGrp="1"/>
          </p:cNvSpPr>
          <p:nvPr>
            <p:ph idx="1"/>
          </p:nvPr>
        </p:nvSpPr>
        <p:spPr/>
        <p:txBody>
          <a:bodyPr/>
          <a:lstStyle/>
          <a:p>
            <a:endParaRPr lang="en-GB"/>
          </a:p>
        </p:txBody>
      </p:sp>
      <p:pic>
        <p:nvPicPr>
          <p:cNvPr id="4" name="Picture 3" descr="phone1.png"/>
          <p:cNvPicPr>
            <a:picLocks noChangeAspect="1"/>
          </p:cNvPicPr>
          <p:nvPr/>
        </p:nvPicPr>
        <p:blipFill>
          <a:blip r:embed="rId3"/>
          <a:srcRect/>
          <a:stretch>
            <a:fillRect/>
          </a:stretch>
        </p:blipFill>
        <p:spPr bwMode="auto">
          <a:xfrm>
            <a:off x="736600" y="2133600"/>
            <a:ext cx="2297113" cy="435133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hone_whatson.png"/>
          <p:cNvPicPr>
            <a:picLocks noChangeAspect="1"/>
          </p:cNvPicPr>
          <p:nvPr/>
        </p:nvPicPr>
        <p:blipFill>
          <a:blip r:embed="rId4"/>
          <a:srcRect/>
          <a:stretch>
            <a:fillRect/>
          </a:stretch>
        </p:blipFill>
        <p:spPr bwMode="auto">
          <a:xfrm>
            <a:off x="6367463" y="2133600"/>
            <a:ext cx="2297112" cy="435133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hone_home.png"/>
          <p:cNvPicPr>
            <a:picLocks noChangeAspect="1"/>
          </p:cNvPicPr>
          <p:nvPr/>
        </p:nvPicPr>
        <p:blipFill>
          <a:blip r:embed="rId5"/>
          <a:srcRect/>
          <a:stretch>
            <a:fillRect/>
          </a:stretch>
        </p:blipFill>
        <p:spPr bwMode="auto">
          <a:xfrm>
            <a:off x="3557588" y="2133600"/>
            <a:ext cx="2297112" cy="435133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5467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Bringing Everything Together</a:t>
            </a:r>
            <a:endParaRPr lang="en-GB" dirty="0"/>
          </a:p>
        </p:txBody>
      </p:sp>
      <p:sp>
        <p:nvSpPr>
          <p:cNvPr id="3" name="Content Placeholder 2"/>
          <p:cNvSpPr>
            <a:spLocks noGrp="1"/>
          </p:cNvSpPr>
          <p:nvPr>
            <p:ph idx="1"/>
          </p:nvPr>
        </p:nvSpPr>
        <p:spPr/>
        <p:txBody>
          <a:bodyPr/>
          <a:lstStyle/>
          <a:p>
            <a:r>
              <a:rPr lang="en-GB" dirty="0" smtClean="0"/>
              <a:t>Our “site” is actually many sites</a:t>
            </a:r>
          </a:p>
          <a:p>
            <a:r>
              <a:rPr lang="en-GB" dirty="0" smtClean="0"/>
              <a:t>“Main website” – </a:t>
            </a:r>
            <a:r>
              <a:rPr lang="en-GB" dirty="0" err="1" smtClean="0"/>
              <a:t>Coldfusion</a:t>
            </a:r>
            <a:r>
              <a:rPr lang="en-GB" dirty="0" smtClean="0"/>
              <a:t> / </a:t>
            </a:r>
            <a:r>
              <a:rPr lang="en-GB" dirty="0" err="1" smtClean="0"/>
              <a:t>Stellent</a:t>
            </a:r>
            <a:endParaRPr lang="en-GB" dirty="0" smtClean="0"/>
          </a:p>
          <a:p>
            <a:r>
              <a:rPr lang="en-GB" dirty="0" smtClean="0"/>
              <a:t>Online forms – </a:t>
            </a:r>
            <a:r>
              <a:rPr lang="en-GB" dirty="0" err="1" smtClean="0"/>
              <a:t>Jadu</a:t>
            </a:r>
            <a:r>
              <a:rPr lang="en-GB" dirty="0" smtClean="0"/>
              <a:t> </a:t>
            </a:r>
            <a:r>
              <a:rPr lang="en-GB" dirty="0" err="1" smtClean="0"/>
              <a:t>xForms</a:t>
            </a:r>
            <a:endParaRPr lang="en-GB" dirty="0" smtClean="0"/>
          </a:p>
          <a:p>
            <a:r>
              <a:rPr lang="en-GB" dirty="0" smtClean="0"/>
              <a:t>Library services – LION</a:t>
            </a:r>
          </a:p>
          <a:p>
            <a:r>
              <a:rPr lang="en-GB" dirty="0" smtClean="0"/>
              <a:t>Local information (maps </a:t>
            </a:r>
            <a:r>
              <a:rPr lang="en-GB" dirty="0" err="1" smtClean="0"/>
              <a:t>etc</a:t>
            </a:r>
            <a:r>
              <a:rPr lang="en-GB" dirty="0" smtClean="0"/>
              <a:t>) – </a:t>
            </a:r>
            <a:r>
              <a:rPr lang="en-GB" dirty="0" err="1" smtClean="0"/>
              <a:t>Astun</a:t>
            </a:r>
            <a:r>
              <a:rPr lang="en-GB" dirty="0" smtClean="0"/>
              <a:t> </a:t>
            </a:r>
            <a:r>
              <a:rPr lang="en-GB" dirty="0" err="1" smtClean="0"/>
              <a:t>Ishare</a:t>
            </a:r>
            <a:endParaRPr lang="en-GB" dirty="0" smtClean="0"/>
          </a:p>
          <a:p>
            <a:r>
              <a:rPr lang="en-GB" dirty="0" smtClean="0"/>
              <a:t>Jobs - </a:t>
            </a:r>
            <a:r>
              <a:rPr lang="en-GB" dirty="0" err="1" smtClean="0"/>
              <a:t>ITrent</a:t>
            </a:r>
            <a:endParaRPr lang="en-GB" dirty="0"/>
          </a:p>
        </p:txBody>
      </p:sp>
    </p:spTree>
    <p:extLst>
      <p:ext uri="{BB962C8B-B14F-4D97-AF65-F5344CB8AC3E}">
        <p14:creationId xmlns:p14="http://schemas.microsoft.com/office/powerpoint/2010/main" val="1047006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Checking Your Bin Day</a:t>
            </a:r>
            <a:endParaRPr lang="en-GB" dirty="0"/>
          </a:p>
        </p:txBody>
      </p:sp>
      <p:sp>
        <p:nvSpPr>
          <p:cNvPr id="3" name="Content Placeholder 2"/>
          <p:cNvSpPr>
            <a:spLocks noGrp="1"/>
          </p:cNvSpPr>
          <p:nvPr>
            <p:ph idx="1"/>
          </p:nvPr>
        </p:nvSpPr>
        <p:spPr/>
        <p:txBody>
          <a:bodyPr/>
          <a:lstStyle/>
          <a:p>
            <a:r>
              <a:rPr lang="en-GB" dirty="0" smtClean="0"/>
              <a:t>Homepage</a:t>
            </a:r>
          </a:p>
          <a:p>
            <a:r>
              <a:rPr lang="en-GB" dirty="0" smtClean="0"/>
              <a:t>Search / A-Z / Menu (Community, Living &amp; Leisure)</a:t>
            </a:r>
          </a:p>
          <a:p>
            <a:r>
              <a:rPr lang="en-GB" dirty="0" smtClean="0"/>
              <a:t>Then Waste &amp; Recycling</a:t>
            </a:r>
          </a:p>
          <a:p>
            <a:r>
              <a:rPr lang="en-GB" dirty="0" smtClean="0"/>
              <a:t>Then find the text link “Find out your bin day”</a:t>
            </a:r>
          </a:p>
          <a:p>
            <a:r>
              <a:rPr lang="en-GB" dirty="0" smtClean="0"/>
              <a:t>Off to </a:t>
            </a:r>
            <a:r>
              <a:rPr lang="en-GB" dirty="0" err="1" smtClean="0"/>
              <a:t>Astun</a:t>
            </a:r>
            <a:r>
              <a:rPr lang="en-GB" dirty="0" smtClean="0"/>
              <a:t> </a:t>
            </a:r>
            <a:r>
              <a:rPr lang="en-GB" dirty="0" err="1" smtClean="0"/>
              <a:t>Ishare</a:t>
            </a:r>
            <a:r>
              <a:rPr lang="en-GB" dirty="0" smtClean="0"/>
              <a:t> (My Newport)</a:t>
            </a:r>
          </a:p>
          <a:p>
            <a:r>
              <a:rPr lang="en-GB" dirty="0" smtClean="0"/>
              <a:t>Enter your postcode</a:t>
            </a:r>
            <a:endParaRPr lang="en-GB" dirty="0"/>
          </a:p>
        </p:txBody>
      </p:sp>
    </p:spTree>
    <p:extLst>
      <p:ext uri="{BB962C8B-B14F-4D97-AF65-F5344CB8AC3E}">
        <p14:creationId xmlns:p14="http://schemas.microsoft.com/office/powerpoint/2010/main" val="2825644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June 2012</a:t>
            </a:r>
            <a:endParaRPr lang="en-GB"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52822" y="772515"/>
            <a:ext cx="4799514" cy="5470634"/>
          </a:xfrm>
        </p:spPr>
      </p:pic>
    </p:spTree>
    <p:extLst>
      <p:ext uri="{BB962C8B-B14F-4D97-AF65-F5344CB8AC3E}">
        <p14:creationId xmlns:p14="http://schemas.microsoft.com/office/powerpoint/2010/main" val="3252206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…continued</a:t>
            </a:r>
            <a:endParaRPr lang="en-GB" dirty="0"/>
          </a:p>
        </p:txBody>
      </p:sp>
      <p:sp>
        <p:nvSpPr>
          <p:cNvPr id="3" name="Content Placeholder 2"/>
          <p:cNvSpPr>
            <a:spLocks noGrp="1"/>
          </p:cNvSpPr>
          <p:nvPr>
            <p:ph idx="1"/>
          </p:nvPr>
        </p:nvSpPr>
        <p:spPr/>
        <p:txBody>
          <a:bodyPr/>
          <a:lstStyle/>
          <a:p>
            <a:r>
              <a:rPr lang="en-GB" dirty="0" smtClean="0"/>
              <a:t>Choose your address from the list</a:t>
            </a:r>
          </a:p>
          <a:p>
            <a:r>
              <a:rPr lang="en-GB" dirty="0" smtClean="0"/>
              <a:t>Go to the “My House” page</a:t>
            </a:r>
          </a:p>
          <a:p>
            <a:r>
              <a:rPr lang="en-GB" dirty="0" smtClean="0"/>
              <a:t>Scroll through Council tax bands, your councillors, nearest planning apps…</a:t>
            </a:r>
          </a:p>
          <a:p>
            <a:r>
              <a:rPr lang="en-GB" dirty="0" smtClean="0"/>
              <a:t>Find your bin day!</a:t>
            </a:r>
            <a:endParaRPr lang="en-GB" dirty="0"/>
          </a:p>
        </p:txBody>
      </p:sp>
    </p:spTree>
    <p:extLst>
      <p:ext uri="{BB962C8B-B14F-4D97-AF65-F5344CB8AC3E}">
        <p14:creationId xmlns:p14="http://schemas.microsoft.com/office/powerpoint/2010/main" val="2567246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Integrating</a:t>
            </a:r>
            <a:endParaRPr lang="en-GB" dirty="0"/>
          </a:p>
        </p:txBody>
      </p:sp>
      <p:sp>
        <p:nvSpPr>
          <p:cNvPr id="3" name="Content Placeholder 2"/>
          <p:cNvSpPr>
            <a:spLocks noGrp="1"/>
          </p:cNvSpPr>
          <p:nvPr>
            <p:ph idx="1"/>
          </p:nvPr>
        </p:nvSpPr>
        <p:spPr/>
        <p:txBody>
          <a:bodyPr/>
          <a:lstStyle/>
          <a:p>
            <a:r>
              <a:rPr lang="en-GB" dirty="0" smtClean="0"/>
              <a:t>Look for ways to hook into the data from other applications</a:t>
            </a:r>
          </a:p>
          <a:p>
            <a:r>
              <a:rPr lang="en-GB" dirty="0" smtClean="0"/>
              <a:t>REST, SOAP, Stored Procedures</a:t>
            </a:r>
            <a:endParaRPr lang="en-GB" dirty="0"/>
          </a:p>
        </p:txBody>
      </p:sp>
    </p:spTree>
    <p:extLst>
      <p:ext uri="{BB962C8B-B14F-4D97-AF65-F5344CB8AC3E}">
        <p14:creationId xmlns:p14="http://schemas.microsoft.com/office/powerpoint/2010/main" val="969930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Now…</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07407" y="2324100"/>
            <a:ext cx="4296882" cy="3605837"/>
          </a:xfrm>
        </p:spPr>
      </p:pic>
      <p:sp>
        <p:nvSpPr>
          <p:cNvPr id="4" name="Text Placeholder 3"/>
          <p:cNvSpPr>
            <a:spLocks noGrp="1"/>
          </p:cNvSpPr>
          <p:nvPr>
            <p:ph type="body" sz="half" idx="2"/>
          </p:nvPr>
        </p:nvSpPr>
        <p:spPr/>
        <p:txBody>
          <a:bodyPr/>
          <a:lstStyle/>
          <a:p>
            <a:pPr marL="285750" indent="-285750">
              <a:buFont typeface="Arial" pitchFamily="34" charset="0"/>
              <a:buChar char="•"/>
            </a:pPr>
            <a:r>
              <a:rPr lang="en-GB" dirty="0"/>
              <a:t>Homepage</a:t>
            </a:r>
          </a:p>
          <a:p>
            <a:pPr marL="285750" indent="-285750">
              <a:buFont typeface="Arial" pitchFamily="34" charset="0"/>
              <a:buChar char="•"/>
            </a:pPr>
            <a:r>
              <a:rPr lang="en-GB" dirty="0"/>
              <a:t>Waste &amp; Recycling link from Top </a:t>
            </a:r>
            <a:r>
              <a:rPr lang="en-GB" dirty="0" smtClean="0"/>
              <a:t>Tasks</a:t>
            </a:r>
          </a:p>
          <a:p>
            <a:pPr marL="285750" indent="-285750">
              <a:buFont typeface="Arial" pitchFamily="34" charset="0"/>
              <a:buChar char="•"/>
            </a:pPr>
            <a:r>
              <a:rPr lang="en-GB" dirty="0" smtClean="0"/>
              <a:t>Enter your postcode</a:t>
            </a:r>
          </a:p>
          <a:p>
            <a:pPr marL="285750" indent="-285750">
              <a:buFont typeface="Arial" pitchFamily="34" charset="0"/>
              <a:buChar char="•"/>
            </a:pPr>
            <a:r>
              <a:rPr lang="en-GB" dirty="0" smtClean="0"/>
              <a:t>Choose your address</a:t>
            </a:r>
          </a:p>
          <a:p>
            <a:pPr marL="285750" indent="-285750">
              <a:buFont typeface="Arial" pitchFamily="34" charset="0"/>
              <a:buChar char="•"/>
            </a:pPr>
            <a:r>
              <a:rPr lang="en-GB" dirty="0" smtClean="0"/>
              <a:t>Done!</a:t>
            </a:r>
            <a:endParaRPr lang="en-GB" dirty="0"/>
          </a:p>
          <a:p>
            <a:endParaRPr lang="en-GB" dirty="0"/>
          </a:p>
        </p:txBody>
      </p:sp>
    </p:spTree>
    <p:extLst>
      <p:ext uri="{BB962C8B-B14F-4D97-AF65-F5344CB8AC3E}">
        <p14:creationId xmlns:p14="http://schemas.microsoft.com/office/powerpoint/2010/main" val="3059952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Where We Are Now</a:t>
            </a:r>
            <a:endParaRPr lang="en-GB" dirty="0"/>
          </a:p>
        </p:txBody>
      </p:sp>
      <p:sp>
        <p:nvSpPr>
          <p:cNvPr id="5" name="Subtitle 4"/>
          <p:cNvSpPr>
            <a:spLocks noGrp="1"/>
          </p:cNvSpPr>
          <p:nvPr>
            <p:ph type="subTitle" idx="1"/>
          </p:nvPr>
        </p:nvSpPr>
        <p:spPr/>
        <p:txBody>
          <a:bodyPr/>
          <a:lstStyle/>
          <a:p>
            <a:endParaRPr lang="en-GB"/>
          </a:p>
        </p:txBody>
      </p:sp>
      <p:sp>
        <p:nvSpPr>
          <p:cNvPr id="6" name="Picture Placeholder 5"/>
          <p:cNvSpPr>
            <a:spLocks noGrp="1"/>
          </p:cNvSpPr>
          <p:nvPr>
            <p:ph type="pic" sz="quarter" idx="13"/>
          </p:nvPr>
        </p:nvSpPr>
        <p:spPr/>
      </p:sp>
    </p:spTree>
    <p:extLst>
      <p:ext uri="{BB962C8B-B14F-4D97-AF65-F5344CB8AC3E}">
        <p14:creationId xmlns:p14="http://schemas.microsoft.com/office/powerpoint/2010/main" val="3299274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So far…</a:t>
            </a:r>
          </a:p>
        </p:txBody>
      </p:sp>
      <p:sp>
        <p:nvSpPr>
          <p:cNvPr id="22531" name="TextBox 3"/>
          <p:cNvSpPr txBox="1">
            <a:spLocks noChangeArrowheads="1"/>
          </p:cNvSpPr>
          <p:nvPr/>
        </p:nvSpPr>
        <p:spPr bwMode="auto">
          <a:xfrm>
            <a:off x="681038" y="3017838"/>
            <a:ext cx="42481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entury Gothic" pitchFamily="34" charset="0"/>
                <a:ea typeface="MS PGothic" pitchFamily="34" charset="-128"/>
              </a:defRPr>
            </a:lvl1pPr>
            <a:lvl2pPr marL="742950" indent="-285750" eaLnBrk="0" hangingPunct="0">
              <a:defRPr>
                <a:solidFill>
                  <a:schemeClr val="tx1"/>
                </a:solidFill>
                <a:latin typeface="Century Gothic" pitchFamily="34" charset="0"/>
                <a:ea typeface="MS PGothic" pitchFamily="34" charset="-128"/>
              </a:defRPr>
            </a:lvl2pPr>
            <a:lvl3pPr marL="1143000" indent="-228600" eaLnBrk="0" hangingPunct="0">
              <a:defRPr>
                <a:solidFill>
                  <a:schemeClr val="tx1"/>
                </a:solidFill>
                <a:latin typeface="Century Gothic" pitchFamily="34" charset="0"/>
                <a:ea typeface="MS PGothic" pitchFamily="34" charset="-128"/>
              </a:defRPr>
            </a:lvl3pPr>
            <a:lvl4pPr marL="1600200" indent="-228600" eaLnBrk="0" hangingPunct="0">
              <a:defRPr>
                <a:solidFill>
                  <a:schemeClr val="tx1"/>
                </a:solidFill>
                <a:latin typeface="Century Gothic" pitchFamily="34" charset="0"/>
                <a:ea typeface="MS PGothic" pitchFamily="34" charset="-128"/>
              </a:defRPr>
            </a:lvl4pPr>
            <a:lvl5pPr marL="2057400" indent="-228600" eaLnBrk="0" hangingPunct="0">
              <a:defRPr>
                <a:solidFill>
                  <a:schemeClr val="tx1"/>
                </a:solidFill>
                <a:latin typeface="Century Gothic"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entury Gothic"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entury Gothic"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entury Gothic"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entury Gothic" pitchFamily="34" charset="0"/>
                <a:ea typeface="MS PGothic" pitchFamily="34" charset="-128"/>
              </a:defRPr>
            </a:lvl9pPr>
          </a:lstStyle>
          <a:p>
            <a:pPr eaLnBrk="1" hangingPunct="1"/>
            <a:r>
              <a:rPr lang="en-US" sz="16000" b="1">
                <a:solidFill>
                  <a:schemeClr val="bg2"/>
                </a:solidFill>
              </a:rPr>
              <a:t>46%</a:t>
            </a:r>
          </a:p>
        </p:txBody>
      </p:sp>
      <p:sp>
        <p:nvSpPr>
          <p:cNvPr id="22532" name="TextBox 4"/>
          <p:cNvSpPr txBox="1">
            <a:spLocks noChangeArrowheads="1"/>
          </p:cNvSpPr>
          <p:nvPr/>
        </p:nvSpPr>
        <p:spPr bwMode="auto">
          <a:xfrm>
            <a:off x="5219700" y="3971925"/>
            <a:ext cx="3563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ea typeface="MS PGothic" pitchFamily="34" charset="-128"/>
              </a:defRPr>
            </a:lvl1pPr>
            <a:lvl2pPr marL="742950" indent="-285750" eaLnBrk="0" hangingPunct="0">
              <a:defRPr>
                <a:solidFill>
                  <a:schemeClr val="tx1"/>
                </a:solidFill>
                <a:latin typeface="Century Gothic" pitchFamily="34" charset="0"/>
                <a:ea typeface="MS PGothic" pitchFamily="34" charset="-128"/>
              </a:defRPr>
            </a:lvl2pPr>
            <a:lvl3pPr marL="1143000" indent="-228600" eaLnBrk="0" hangingPunct="0">
              <a:defRPr>
                <a:solidFill>
                  <a:schemeClr val="tx1"/>
                </a:solidFill>
                <a:latin typeface="Century Gothic" pitchFamily="34" charset="0"/>
                <a:ea typeface="MS PGothic" pitchFamily="34" charset="-128"/>
              </a:defRPr>
            </a:lvl3pPr>
            <a:lvl4pPr marL="1600200" indent="-228600" eaLnBrk="0" hangingPunct="0">
              <a:defRPr>
                <a:solidFill>
                  <a:schemeClr val="tx1"/>
                </a:solidFill>
                <a:latin typeface="Century Gothic" pitchFamily="34" charset="0"/>
                <a:ea typeface="MS PGothic" pitchFamily="34" charset="-128"/>
              </a:defRPr>
            </a:lvl4pPr>
            <a:lvl5pPr marL="2057400" indent="-228600" eaLnBrk="0" hangingPunct="0">
              <a:defRPr>
                <a:solidFill>
                  <a:schemeClr val="tx1"/>
                </a:solidFill>
                <a:latin typeface="Century Gothic"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entury Gothic"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entury Gothic"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entury Gothic"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entury Gothic" pitchFamily="34" charset="0"/>
                <a:ea typeface="MS PGothic" pitchFamily="34" charset="-128"/>
              </a:defRPr>
            </a:lvl9pPr>
          </a:lstStyle>
          <a:p>
            <a:pPr eaLnBrk="1" hangingPunct="1"/>
            <a:r>
              <a:rPr lang="en-US"/>
              <a:t>Of all transactions now completed via Self Service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1123950"/>
            <a:ext cx="8915400" cy="914400"/>
          </a:xfrm>
        </p:spPr>
        <p:txBody>
          <a:bodyPr/>
          <a:lstStyle/>
          <a:p>
            <a:r>
              <a:rPr lang="en-US" smtClean="0">
                <a:ea typeface="MS PGothic" pitchFamily="34" charset="-128"/>
              </a:rPr>
              <a:t>Success Story – Parking Fines</a:t>
            </a:r>
          </a:p>
        </p:txBody>
      </p:sp>
      <p:pic>
        <p:nvPicPr>
          <p:cNvPr id="24579" name="Picture Placeholder 5" descr="Screen Shot 2013-06-18 at 23.01.02.png"/>
          <p:cNvPicPr>
            <a:picLocks noGrp="1" noChangeAspect="1"/>
          </p:cNvPicPr>
          <p:nvPr>
            <p:ph type="pic" idx="1"/>
          </p:nvPr>
        </p:nvPicPr>
        <p:blipFill>
          <a:blip r:embed="rId3">
            <a:extLst>
              <a:ext uri="{28A0092B-C50C-407E-A947-70E740481C1C}">
                <a14:useLocalDpi xmlns:a14="http://schemas.microsoft.com/office/drawing/2010/main" val="0"/>
              </a:ext>
            </a:extLst>
          </a:blip>
          <a:srcRect t="-51765" b="-51765"/>
          <a:stretch>
            <a:fillRect/>
          </a:stretch>
        </p:blipFill>
        <p:spPr>
          <a:xfrm>
            <a:off x="5487988" y="2047875"/>
            <a:ext cx="3427412" cy="4206875"/>
          </a:xfrm>
        </p:spPr>
      </p:pic>
      <p:sp>
        <p:nvSpPr>
          <p:cNvPr id="5" name="Text Placeholder 4"/>
          <p:cNvSpPr>
            <a:spLocks noGrp="1"/>
          </p:cNvSpPr>
          <p:nvPr>
            <p:ph type="body" sz="half" idx="2"/>
          </p:nvPr>
        </p:nvSpPr>
        <p:spPr>
          <a:xfrm>
            <a:off x="914400" y="2038350"/>
            <a:ext cx="4572000" cy="4225925"/>
          </a:xfrm>
        </p:spPr>
        <p:txBody>
          <a:bodyPr/>
          <a:lstStyle/>
          <a:p>
            <a:pPr marL="285750" indent="-285750" eaLnBrk="1" hangingPunct="1">
              <a:buFont typeface="Arial" pitchFamily="34" charset="0"/>
              <a:buChar char="•"/>
              <a:defRPr/>
            </a:pPr>
            <a:r>
              <a:rPr lang="en-US" dirty="0" smtClean="0">
                <a:solidFill>
                  <a:srgbClr val="595959"/>
                </a:solidFill>
                <a:ea typeface="MS PGothic" pitchFamily="34" charset="-128"/>
              </a:rPr>
              <a:t>Reworded the </a:t>
            </a:r>
            <a:r>
              <a:rPr lang="en-US" altLang="en-US" dirty="0" smtClean="0">
                <a:solidFill>
                  <a:srgbClr val="595959"/>
                </a:solidFill>
                <a:ea typeface="MS PGothic" pitchFamily="34" charset="-128"/>
              </a:rPr>
              <a:t>“</a:t>
            </a:r>
            <a:r>
              <a:rPr lang="en-US" dirty="0" smtClean="0">
                <a:solidFill>
                  <a:srgbClr val="595959"/>
                </a:solidFill>
                <a:ea typeface="MS PGothic" pitchFamily="34" charset="-128"/>
              </a:rPr>
              <a:t>Payment Information</a:t>
            </a:r>
            <a:r>
              <a:rPr lang="en-US" altLang="en-US" dirty="0" smtClean="0">
                <a:solidFill>
                  <a:srgbClr val="595959"/>
                </a:solidFill>
                <a:ea typeface="MS PGothic" pitchFamily="34" charset="-128"/>
              </a:rPr>
              <a:t>”</a:t>
            </a:r>
            <a:r>
              <a:rPr lang="en-US" dirty="0" smtClean="0">
                <a:solidFill>
                  <a:srgbClr val="595959"/>
                </a:solidFill>
                <a:ea typeface="MS PGothic" pitchFamily="34" charset="-128"/>
              </a:rPr>
              <a:t> on the parking fines to promote </a:t>
            </a:r>
            <a:r>
              <a:rPr lang="en-US" altLang="en-US" dirty="0" smtClean="0">
                <a:solidFill>
                  <a:srgbClr val="595959"/>
                </a:solidFill>
                <a:ea typeface="MS PGothic" pitchFamily="34" charset="-128"/>
              </a:rPr>
              <a:t>“</a:t>
            </a:r>
            <a:r>
              <a:rPr lang="en-US" dirty="0" smtClean="0">
                <a:solidFill>
                  <a:srgbClr val="595959"/>
                </a:solidFill>
                <a:ea typeface="MS PGothic" pitchFamily="34" charset="-128"/>
              </a:rPr>
              <a:t>Online</a:t>
            </a:r>
            <a:r>
              <a:rPr lang="en-US" altLang="en-US" dirty="0" smtClean="0">
                <a:solidFill>
                  <a:srgbClr val="595959"/>
                </a:solidFill>
                <a:ea typeface="MS PGothic" pitchFamily="34" charset="-128"/>
              </a:rPr>
              <a:t>”</a:t>
            </a:r>
            <a:endParaRPr lang="en-US" dirty="0" smtClean="0">
              <a:solidFill>
                <a:srgbClr val="595959"/>
              </a:solidFill>
              <a:ea typeface="MS PGothic" pitchFamily="34" charset="-128"/>
            </a:endParaRPr>
          </a:p>
          <a:p>
            <a:pPr marL="285750" indent="-285750" eaLnBrk="1" hangingPunct="1">
              <a:buFont typeface="Arial" pitchFamily="34" charset="0"/>
              <a:buChar char="•"/>
              <a:defRPr/>
            </a:pPr>
            <a:r>
              <a:rPr lang="en-US" dirty="0" smtClean="0">
                <a:solidFill>
                  <a:srgbClr val="595959"/>
                </a:solidFill>
                <a:ea typeface="MS PGothic" pitchFamily="34" charset="-128"/>
              </a:rPr>
              <a:t>Immediate impact, now 63% paid online</a:t>
            </a:r>
          </a:p>
        </p:txBody>
      </p:sp>
      <p:pic>
        <p:nvPicPr>
          <p:cNvPr id="24581" name="Picture 6" descr="Screen Shot 2013-06-18 at 23.05.4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95425" y="4052888"/>
            <a:ext cx="356393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What’s Next?</a:t>
            </a:r>
            <a:endParaRPr lang="en-GB" dirty="0"/>
          </a:p>
        </p:txBody>
      </p:sp>
      <p:sp>
        <p:nvSpPr>
          <p:cNvPr id="8" name="Content Placeholder 7"/>
          <p:cNvSpPr>
            <a:spLocks noGrp="1"/>
          </p:cNvSpPr>
          <p:nvPr>
            <p:ph idx="1"/>
          </p:nvPr>
        </p:nvSpPr>
        <p:spPr/>
        <p:txBody>
          <a:bodyPr/>
          <a:lstStyle/>
          <a:p>
            <a:r>
              <a:rPr lang="en-GB" dirty="0" smtClean="0"/>
              <a:t>More integrations – report a pothole via a map…</a:t>
            </a:r>
          </a:p>
          <a:p>
            <a:r>
              <a:rPr lang="en-GB" dirty="0" smtClean="0"/>
              <a:t>Replacement CMS</a:t>
            </a:r>
          </a:p>
          <a:p>
            <a:r>
              <a:rPr lang="en-GB" dirty="0" smtClean="0"/>
              <a:t>Super Connected Cities</a:t>
            </a:r>
          </a:p>
          <a:p>
            <a:r>
              <a:rPr lang="en-GB" dirty="0" smtClean="0"/>
              <a:t>Forced channel shift</a:t>
            </a:r>
          </a:p>
          <a:p>
            <a:r>
              <a:rPr lang="en-GB" dirty="0" smtClean="0"/>
              <a:t>Tackle digital exclusion</a:t>
            </a:r>
            <a:endParaRPr lang="en-GB" dirty="0"/>
          </a:p>
        </p:txBody>
      </p:sp>
    </p:spTree>
    <p:extLst>
      <p:ext uri="{BB962C8B-B14F-4D97-AF65-F5344CB8AC3E}">
        <p14:creationId xmlns:p14="http://schemas.microsoft.com/office/powerpoint/2010/main" val="591531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Thank You</a:t>
            </a:r>
            <a:endParaRPr lang="en-GB" dirty="0"/>
          </a:p>
        </p:txBody>
      </p:sp>
      <p:sp>
        <p:nvSpPr>
          <p:cNvPr id="6" name="Subtitle 5"/>
          <p:cNvSpPr>
            <a:spLocks noGrp="1"/>
          </p:cNvSpPr>
          <p:nvPr>
            <p:ph sz="half" idx="1"/>
          </p:nvPr>
        </p:nvSpPr>
        <p:spPr/>
        <p:txBody>
          <a:bodyPr/>
          <a:lstStyle/>
          <a:p>
            <a:r>
              <a:rPr lang="en-GB" sz="3200" dirty="0" smtClean="0"/>
              <a:t>Questions?</a:t>
            </a:r>
          </a:p>
        </p:txBody>
      </p:sp>
      <p:sp>
        <p:nvSpPr>
          <p:cNvPr id="7" name="Content Placeholder 6"/>
          <p:cNvSpPr>
            <a:spLocks noGrp="1"/>
          </p:cNvSpPr>
          <p:nvPr>
            <p:ph sz="half" idx="2"/>
          </p:nvPr>
        </p:nvSpPr>
        <p:spPr>
          <a:xfrm>
            <a:off x="4683760" y="2595563"/>
            <a:ext cx="4029934" cy="3681412"/>
          </a:xfrm>
        </p:spPr>
        <p:txBody>
          <a:bodyPr/>
          <a:lstStyle/>
          <a:p>
            <a:pPr marL="0" indent="0">
              <a:buNone/>
            </a:pPr>
            <a:r>
              <a:rPr lang="en-GB" dirty="0" smtClean="0"/>
              <a:t>Matthew Peters</a:t>
            </a:r>
          </a:p>
          <a:p>
            <a:pPr marL="0" indent="0">
              <a:buNone/>
            </a:pPr>
            <a:r>
              <a:rPr lang="en-GB" dirty="0" smtClean="0"/>
              <a:t>Email: </a:t>
            </a:r>
            <a:r>
              <a:rPr lang="en-GB" u="sng" dirty="0" smtClean="0">
                <a:solidFill>
                  <a:schemeClr val="accent1"/>
                </a:solidFill>
              </a:rPr>
              <a:t>matthew.peters@newport.gov.uk</a:t>
            </a:r>
            <a:endParaRPr lang="en-GB" u="sng" dirty="0">
              <a:solidFill>
                <a:schemeClr val="accent1"/>
              </a:solidFill>
            </a:endParaRPr>
          </a:p>
        </p:txBody>
      </p:sp>
    </p:spTree>
    <p:extLst>
      <p:ext uri="{BB962C8B-B14F-4D97-AF65-F5344CB8AC3E}">
        <p14:creationId xmlns:p14="http://schemas.microsoft.com/office/powerpoint/2010/main" val="1643475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June 2012</a:t>
            </a:r>
            <a:endParaRPr lang="en-GB" dirty="0"/>
          </a:p>
        </p:txBody>
      </p:sp>
      <p:sp>
        <p:nvSpPr>
          <p:cNvPr id="7" name="Text Placeholder 6"/>
          <p:cNvSpPr>
            <a:spLocks noGrp="1"/>
          </p:cNvSpPr>
          <p:nvPr>
            <p:ph type="body" sz="half" idx="2"/>
          </p:nvPr>
        </p:nvSpPr>
        <p:spPr>
          <a:xfrm>
            <a:off x="441434" y="2039111"/>
            <a:ext cx="3720663" cy="4224528"/>
          </a:xfrm>
        </p:spPr>
        <p:txBody>
          <a:bodyPr/>
          <a:lstStyle/>
          <a:p>
            <a:r>
              <a:rPr lang="en-GB" dirty="0" smtClean="0"/>
              <a:t>Very “marketing and </a:t>
            </a:r>
            <a:r>
              <a:rPr lang="en-GB" dirty="0" err="1" smtClean="0"/>
              <a:t>comms</a:t>
            </a:r>
            <a:r>
              <a:rPr lang="en-GB" dirty="0" smtClean="0"/>
              <a:t>” oriented</a:t>
            </a:r>
            <a:endParaRPr lang="en-GB" dirty="0"/>
          </a:p>
        </p:txBody>
      </p:sp>
      <p:pic>
        <p:nvPicPr>
          <p:cNvPr id="9"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67112" y="1124712"/>
            <a:ext cx="4442861" cy="533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42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Analysing our site</a:t>
            </a:r>
            <a:endParaRPr lang="en-GB" dirty="0"/>
          </a:p>
        </p:txBody>
      </p:sp>
      <p:sp>
        <p:nvSpPr>
          <p:cNvPr id="5" name="Subtitle 4"/>
          <p:cNvSpPr>
            <a:spLocks noGrp="1"/>
          </p:cNvSpPr>
          <p:nvPr>
            <p:ph type="subTitle" idx="1"/>
          </p:nvPr>
        </p:nvSpPr>
        <p:spPr/>
        <p:txBody>
          <a:bodyPr/>
          <a:lstStyle/>
          <a:p>
            <a:endParaRPr lang="en-GB"/>
          </a:p>
        </p:txBody>
      </p:sp>
      <p:pic>
        <p:nvPicPr>
          <p:cNvPr id="7" name="Picture Placeholder 1"/>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7568" b="17568"/>
          <a:stretch>
            <a:fillRect/>
          </a:stretch>
        </p:blipFill>
        <p:spPr/>
      </p:pic>
    </p:spTree>
    <p:extLst>
      <p:ext uri="{BB962C8B-B14F-4D97-AF65-F5344CB8AC3E}">
        <p14:creationId xmlns:p14="http://schemas.microsoft.com/office/powerpoint/2010/main" val="2527667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err="1" smtClean="0"/>
              <a:t>Heatmaps</a:t>
            </a:r>
            <a:r>
              <a:rPr lang="en-GB" dirty="0" smtClean="0"/>
              <a:t> &amp; </a:t>
            </a:r>
            <a:r>
              <a:rPr lang="en-GB" dirty="0" err="1" smtClean="0"/>
              <a:t>Scrollmaps</a:t>
            </a:r>
            <a:endParaRPr lang="en-GB" dirty="0"/>
          </a:p>
        </p:txBody>
      </p:sp>
      <p:sp>
        <p:nvSpPr>
          <p:cNvPr id="7" name="Text Placeholder 6"/>
          <p:cNvSpPr>
            <a:spLocks noGrp="1"/>
          </p:cNvSpPr>
          <p:nvPr>
            <p:ph idx="1"/>
          </p:nvPr>
        </p:nvSpPr>
        <p:spPr/>
        <p:txBody>
          <a:bodyPr/>
          <a:lstStyle/>
          <a:p>
            <a:pPr marL="285750" indent="-285750">
              <a:buFont typeface="Arial" pitchFamily="34" charset="0"/>
              <a:buChar char="•"/>
            </a:pPr>
            <a:r>
              <a:rPr lang="en-GB" dirty="0" smtClean="0"/>
              <a:t>Crazy Egg</a:t>
            </a:r>
          </a:p>
          <a:p>
            <a:pPr marL="285750" indent="-285750">
              <a:buFont typeface="Arial" pitchFamily="34" charset="0"/>
              <a:buChar char="•"/>
            </a:pPr>
            <a:r>
              <a:rPr lang="en-GB" dirty="0" smtClean="0"/>
              <a:t>Target chosen pages</a:t>
            </a:r>
          </a:p>
          <a:p>
            <a:pPr marL="285750" indent="-285750">
              <a:buFont typeface="Arial" pitchFamily="34" charset="0"/>
              <a:buChar char="•"/>
            </a:pPr>
            <a:r>
              <a:rPr lang="en-GB" dirty="0" smtClean="0"/>
              <a:t>Where do people click?</a:t>
            </a:r>
          </a:p>
          <a:p>
            <a:pPr marL="285750" indent="-285750">
              <a:buFont typeface="Arial" pitchFamily="34" charset="0"/>
              <a:buChar char="•"/>
            </a:pPr>
            <a:r>
              <a:rPr lang="en-GB" dirty="0" smtClean="0"/>
              <a:t>How far do they scroll down the page?</a:t>
            </a:r>
            <a:endParaRPr lang="en-GB" dirty="0"/>
          </a:p>
        </p:txBody>
      </p:sp>
      <p:pic>
        <p:nvPicPr>
          <p:cNvPr id="58371" name="Picture 3" descr="C:\Users\matpet\Desktop\RU Presentation Resources\crazyEgg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2863193"/>
            <a:ext cx="2295525" cy="82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663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268014" y="754856"/>
            <a:ext cx="4556234" cy="5468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Content Placeholder 16"/>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5067737" y="754856"/>
            <a:ext cx="3934373" cy="5483059"/>
          </a:xfrm>
        </p:spPr>
      </p:pic>
    </p:spTree>
    <p:extLst>
      <p:ext uri="{BB962C8B-B14F-4D97-AF65-F5344CB8AC3E}">
        <p14:creationId xmlns:p14="http://schemas.microsoft.com/office/powerpoint/2010/main" val="1622392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798" y="327581"/>
            <a:ext cx="2774677" cy="638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5257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Analytics</a:t>
            </a:r>
            <a:endParaRPr lang="en-GB" dirty="0"/>
          </a:p>
        </p:txBody>
      </p:sp>
      <p:sp>
        <p:nvSpPr>
          <p:cNvPr id="5" name="Content Placeholder 4"/>
          <p:cNvSpPr>
            <a:spLocks noGrp="1"/>
          </p:cNvSpPr>
          <p:nvPr>
            <p:ph idx="1"/>
          </p:nvPr>
        </p:nvSpPr>
        <p:spPr/>
        <p:txBody>
          <a:bodyPr/>
          <a:lstStyle/>
          <a:p>
            <a:r>
              <a:rPr lang="en-GB" dirty="0" smtClean="0"/>
              <a:t>Site </a:t>
            </a:r>
            <a:r>
              <a:rPr lang="en-GB" dirty="0" err="1" smtClean="0"/>
              <a:t>Improve’s</a:t>
            </a:r>
            <a:r>
              <a:rPr lang="en-GB" dirty="0" smtClean="0"/>
              <a:t> Site Analyse package</a:t>
            </a:r>
          </a:p>
          <a:p>
            <a:r>
              <a:rPr lang="en-GB" dirty="0" smtClean="0"/>
              <a:t>Visitor info</a:t>
            </a:r>
          </a:p>
          <a:p>
            <a:r>
              <a:rPr lang="en-GB" dirty="0" smtClean="0"/>
              <a:t>User journeys</a:t>
            </a:r>
          </a:p>
          <a:p>
            <a:r>
              <a:rPr lang="en-GB" dirty="0" smtClean="0"/>
              <a:t>Visitor numbers</a:t>
            </a:r>
          </a:p>
        </p:txBody>
      </p:sp>
      <p:pic>
        <p:nvPicPr>
          <p:cNvPr id="59394" name="Picture 2" descr="C:\Users\matpet\Desktop\RU Presentation Resources\logo-standard-40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128" y="4945830"/>
            <a:ext cx="4021685" cy="1005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170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Analytics</a:t>
            </a:r>
            <a:endParaRPr lang="en-GB" dirty="0"/>
          </a:p>
        </p:txBody>
      </p:sp>
      <p:sp>
        <p:nvSpPr>
          <p:cNvPr id="3" name="Content Placeholder 2"/>
          <p:cNvSpPr>
            <a:spLocks noGrp="1"/>
          </p:cNvSpPr>
          <p:nvPr>
            <p:ph idx="1"/>
          </p:nvPr>
        </p:nvSpPr>
        <p:spPr/>
        <p:txBody>
          <a:bodyPr/>
          <a:lstStyle/>
          <a:p>
            <a:r>
              <a:rPr lang="en-GB" dirty="0" smtClean="0"/>
              <a:t>In 2012…</a:t>
            </a:r>
          </a:p>
          <a:p>
            <a:pPr lvl="1"/>
            <a:r>
              <a:rPr lang="en-GB" dirty="0" smtClean="0"/>
              <a:t>Only 17% of visits used the homepage as the entry point</a:t>
            </a:r>
          </a:p>
          <a:p>
            <a:pPr lvl="1"/>
            <a:r>
              <a:rPr lang="en-GB" dirty="0" smtClean="0"/>
              <a:t>Less than 30% of visits included the homepage at all</a:t>
            </a:r>
          </a:p>
          <a:p>
            <a:pPr lvl="1"/>
            <a:r>
              <a:rPr lang="en-GB" dirty="0" smtClean="0"/>
              <a:t>25% of visits were made with an </a:t>
            </a:r>
            <a:r>
              <a:rPr lang="en-GB" dirty="0" err="1" smtClean="0"/>
              <a:t>iOS</a:t>
            </a:r>
            <a:r>
              <a:rPr lang="en-GB" dirty="0" smtClean="0"/>
              <a:t> or Android device</a:t>
            </a:r>
          </a:p>
          <a:p>
            <a:pPr lvl="1"/>
            <a:endParaRPr lang="en-GB" dirty="0"/>
          </a:p>
          <a:p>
            <a:r>
              <a:rPr lang="en-GB" dirty="0" smtClean="0"/>
              <a:t>…and so far in 2013</a:t>
            </a:r>
          </a:p>
          <a:p>
            <a:pPr lvl="1"/>
            <a:r>
              <a:rPr lang="en-GB" dirty="0" smtClean="0"/>
              <a:t>44% of visits made with an </a:t>
            </a:r>
            <a:r>
              <a:rPr lang="en-GB" dirty="0" err="1" smtClean="0"/>
              <a:t>iOS</a:t>
            </a:r>
            <a:r>
              <a:rPr lang="en-GB" dirty="0" smtClean="0"/>
              <a:t> or Android device</a:t>
            </a:r>
          </a:p>
        </p:txBody>
      </p:sp>
    </p:spTree>
    <p:extLst>
      <p:ext uri="{BB962C8B-B14F-4D97-AF65-F5344CB8AC3E}">
        <p14:creationId xmlns:p14="http://schemas.microsoft.com/office/powerpoint/2010/main" val="3218203787"/>
      </p:ext>
    </p:extLst>
  </p:cSld>
  <p:clrMapOvr>
    <a:masterClrMapping/>
  </p:clrMapOvr>
</p:sld>
</file>

<file path=ppt/theme/theme1.xml><?xml version="1.0" encoding="utf-8"?>
<a:theme xmlns:a="http://schemas.openxmlformats.org/drawingml/2006/main" name="UC Pilot - Digital By Default, Matthew Peters">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UC Pilot - Digital By Default, Matthew Peters</Template>
  <TotalTime>328</TotalTime>
  <Words>1563</Words>
  <Application>Microsoft Office PowerPoint</Application>
  <PresentationFormat>On-screen Show (4:3)</PresentationFormat>
  <Paragraphs>180</Paragraphs>
  <Slides>27</Slides>
  <Notes>20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UC Pilot - Digital By Default, Matthew Peters</vt:lpstr>
      <vt:lpstr>Newport City Council</vt:lpstr>
      <vt:lpstr>June 2012</vt:lpstr>
      <vt:lpstr>June 2012</vt:lpstr>
      <vt:lpstr>Analysing our site</vt:lpstr>
      <vt:lpstr>Heatmaps &amp; Scrollmaps</vt:lpstr>
      <vt:lpstr>PowerPoint Presentation</vt:lpstr>
      <vt:lpstr>PowerPoint Presentation</vt:lpstr>
      <vt:lpstr>Analytics</vt:lpstr>
      <vt:lpstr>Analytics</vt:lpstr>
      <vt:lpstr>Customer Insight Data</vt:lpstr>
      <vt:lpstr>PowerPoint Presentation</vt:lpstr>
      <vt:lpstr>Legacy Technology</vt:lpstr>
      <vt:lpstr>Areas to Target</vt:lpstr>
      <vt:lpstr>New Design</vt:lpstr>
      <vt:lpstr>Reduce Content</vt:lpstr>
      <vt:lpstr>Go Mobile</vt:lpstr>
      <vt:lpstr>Going Mobile</vt:lpstr>
      <vt:lpstr>Bringing Everything Together</vt:lpstr>
      <vt:lpstr>Checking Your Bin Day</vt:lpstr>
      <vt:lpstr>…continued</vt:lpstr>
      <vt:lpstr>Integrating</vt:lpstr>
      <vt:lpstr>Now…</vt:lpstr>
      <vt:lpstr>Where We Are Now</vt:lpstr>
      <vt:lpstr>So far…</vt:lpstr>
      <vt:lpstr>Success Story – Parking Fines</vt:lpstr>
      <vt:lpstr>What’s Next?</vt:lpstr>
      <vt:lpstr>Thank You</vt:lpstr>
    </vt:vector>
  </TitlesOfParts>
  <Company>Newport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Newport City Council</dc:title>
  <dc:subject>Universal Credit Pilot - Digital By Default</dc:subject>
  <dc:creator>Matthew Peters</dc:creator>
  <cp:lastModifiedBy>Matthew Peters</cp:lastModifiedBy>
  <cp:revision>17</cp:revision>
  <dcterms:created xsi:type="dcterms:W3CDTF">2013-07-29T13:53:59Z</dcterms:created>
  <dcterms:modified xsi:type="dcterms:W3CDTF">2013-08-01T09:16:37Z</dcterms:modified>
</cp:coreProperties>
</file>